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6" r:id="rId5"/>
    <p:sldMasterId id="2147483727" r:id="rId6"/>
    <p:sldMasterId id="2147483728" r:id="rId7"/>
    <p:sldMasterId id="2147483729" r:id="rId8"/>
    <p:sldMasterId id="214748373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</p:sldIdLst>
  <p:sldSz cy="6172200" cx="10972800"/>
  <p:notesSz cx="7010400" cy="9296400"/>
  <p:embeddedFontLst>
    <p:embeddedFont>
      <p:font typeface="Century Gothic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638D351-4A2F-4B40-A9C6-80C282CCB0B0}">
  <a:tblStyle styleId="{9638D351-4A2F-4B40-A9C6-80C282CCB0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C7F454C-48F7-4E69-BF0E-94076960FAD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1CF4A69-BB8D-4E9A-ACE0-57B08204F20C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7EC"/>
          </a:solidFill>
        </a:fill>
      </a:tcStyle>
    </a:wholeTbl>
    <a:band1H>
      <a:tcTxStyle/>
      <a:tcStyle>
        <a:fill>
          <a:solidFill>
            <a:srgbClr val="D1CAD8"/>
          </a:solidFill>
        </a:fill>
      </a:tcStyle>
    </a:band1H>
    <a:band2H>
      <a:tcTxStyle/>
    </a:band2H>
    <a:band1V>
      <a:tcTxStyle/>
      <a:tcStyle>
        <a:fill>
          <a:solidFill>
            <a:srgbClr val="D1CAD8"/>
          </a:solidFill>
        </a:fill>
      </a:tcStyle>
    </a:band1V>
    <a:band2V>
      <a:tcTxStyle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ECC63925-A3C5-4538-AABD-B6A1A03CC3AC}" styleName="Table_3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7EC"/>
          </a:solidFill>
        </a:fill>
      </a:tcStyle>
    </a:wholeTbl>
    <a:band1H>
      <a:tcTxStyle b="off" i="off"/>
      <a:tcStyle>
        <a:fill>
          <a:solidFill>
            <a:srgbClr val="D1CA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1CAD8"/>
          </a:solidFill>
        </a:fill>
      </a:tcStyle>
    </a:band1V>
    <a:band2V>
      <a:tcTxStyle b="off" i="off"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16" orient="horz"/>
        <p:guide pos="3050" orient="horz"/>
        <p:guide pos="3189" orient="horz"/>
        <p:guide pos="5455"/>
        <p:guide pos="975" orient="horz"/>
        <p:guide pos="345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42" Type="http://schemas.openxmlformats.org/officeDocument/2006/relationships/slide" Target="slides/slide32.xml"/><Relationship Id="rId86" Type="http://schemas.openxmlformats.org/officeDocument/2006/relationships/font" Target="fonts/CenturyGothic-bold.fntdata"/><Relationship Id="rId41" Type="http://schemas.openxmlformats.org/officeDocument/2006/relationships/slide" Target="slides/slide31.xml"/><Relationship Id="rId85" Type="http://schemas.openxmlformats.org/officeDocument/2006/relationships/font" Target="fonts/CenturyGothic-regular.fntdata"/><Relationship Id="rId44" Type="http://schemas.openxmlformats.org/officeDocument/2006/relationships/slide" Target="slides/slide34.xml"/><Relationship Id="rId88" Type="http://schemas.openxmlformats.org/officeDocument/2006/relationships/font" Target="fonts/CenturyGothic-boldItalic.fntdata"/><Relationship Id="rId43" Type="http://schemas.openxmlformats.org/officeDocument/2006/relationships/slide" Target="slides/slide33.xml"/><Relationship Id="rId87" Type="http://schemas.openxmlformats.org/officeDocument/2006/relationships/font" Target="fonts/CenturyGothic-italic.fntdata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0" type="dt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rect b="b" l="l" r="r" t="t"/>
              <a:pathLst>
                <a:path extrusionOk="0" h="139" w="144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rect b="b" l="l" r="r" t="t"/>
              <a:pathLst>
                <a:path extrusionOk="0" h="788" w="420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rect b="b" l="l" r="r" t="t"/>
              <a:pathLst>
                <a:path extrusionOk="0" h="1200" w="181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apids.ai/" TargetMode="External"/><Relationship Id="rId3" Type="http://schemas.openxmlformats.org/officeDocument/2006/relationships/hyperlink" Target="https://github.com/rapidsai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NVIDIA/gbm-bench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https://rapids.ai/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https://github.com/rapidsai</a:t>
            </a:r>
            <a:endParaRPr/>
          </a:p>
        </p:txBody>
      </p:sp>
      <p:sp>
        <p:nvSpPr>
          <p:cNvPr id="337" name="Google Shape;337;p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d47946afa_1_1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d47946afa_1_1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5d47946afa_1_11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d47946afa_2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5d47946afa_2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5d47946afa_2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p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8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d47946afa_1_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d47946afa_1_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5d47946afa_1_1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d47946afa_15_16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5d47946afa_15_16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5d47946afa_15_16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0d5c54a49_7_1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60d5c54a49_7_1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5" name="Google Shape;665;g60d5c54a49_7_1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d47946afa_1_17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5d47946afa_1_17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4" name="Google Shape;684;g5d47946afa_1_17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5d47946afa_12_8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5d47946afa_12_8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3" name="Google Shape;693;g5d47946afa_12_84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d47946afa_1_7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5d47946afa_1_7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3" name="Google Shape;713;g5d47946afa_1_72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d47946afa_4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5d47946afa_4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5d47946afa_4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d47946afa_15_14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g5d47946afa_15_14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5d47946afa_15_14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1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2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5d47946afa_15_20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5d47946afa_15_20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4" name="Google Shape;784;g5d47946afa_15_204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5d47946afa_15_2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g5d47946afa_15_21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7" name="Google Shape;797;g5d47946afa_15_216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fd395d261_0_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5fd395d261_0_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g5fd395d261_0_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1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15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60d5c54a49_7_9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60d5c54a49_7_9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4" name="Google Shape;844;g60d5c54a49_7_9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d47946afa_15_19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5d47946afa_15_19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TSVD – truncated Singular Value Decomposition</a:t>
            </a:r>
            <a:br>
              <a:rPr lang="en-US"/>
            </a:br>
            <a:r>
              <a:rPr lang="en-US"/>
              <a:t>DBSCAN - </a:t>
            </a:r>
            <a:r>
              <a:rPr b="0" i="0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Density-Based Spatial Clustering of Applications with Noise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5d47946afa_15_19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2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2" name="Google Shape;872;p2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2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d47946afa_14_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5d47946afa_14_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g5d47946afa_14_6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8" name="Google Shape;898;p2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22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p2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23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2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p2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24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5d47946afa_1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g5d47946afa_1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947" name="Google Shape;947;g5d47946afa_1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5d47946afa_12_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g5d47946afa_12_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955" name="Google Shape;955;g5d47946afa_12_2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5d47946afa_11_89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2" name="Google Shape;962;g5d47946afa_11_89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5d47946afa_11_89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p2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25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2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3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0" name="Google Shape;990;p3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30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3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iterations through our preprocessing, exploration, and training cycle could even take weeks! I’ve been on projects solving complex problems where months would pass before any valuable insight is gained- attributed almost entirely to computation time!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3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d47946afa_26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5d47946afa_26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3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3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C++ Algorithms side, you'll find full machine learning algorithms such as classification &amp; regression, statistical inference, clustering, dimensionality reduction, timeseries forecasting, &amp; recommendations. We'll have cross validation very soon and much more. </a:t>
            </a:r>
            <a:endParaRPr/>
          </a:p>
        </p:txBody>
      </p:sp>
      <p:sp>
        <p:nvSpPr>
          <p:cNvPr id="1056" name="Google Shape;1056;p33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d47946afa_11_4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7" name="Google Shape;1077;g5d47946afa_11_4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078" name="Google Shape;1078;g5d47946afa_11_4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5d47946afa_11_5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9" name="Google Shape;1089;g5d47946afa_11_5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090" name="Google Shape;1090;g5d47946afa_11_5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5d47946afa_12_1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g5d47946afa_12_1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02" name="Google Shape;1102;g5d47946afa_12_1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60f8b3446a_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60f8b3446a_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DGX-1, 2x E5-2698 v4 @ 2.20GHz, V100-32GB, using FIL BATCH_REORG algo, 1000 trees, max_depth=10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Trained in XGBoost using data from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https://github.com/NVIDIA/gbm-bench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Release 0.9</a:t>
            </a:r>
            <a:endParaRPr/>
          </a:p>
        </p:txBody>
      </p:sp>
      <p:sp>
        <p:nvSpPr>
          <p:cNvPr id="1111" name="Google Shape;1111;g60f8b3446a_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d47946afa_12_3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23" name="Google Shape;1123;g5d47946afa_12_3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d47946afa_11_38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30" name="Google Shape;1130;g5d47946afa_11_38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4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4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d47946afa_2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g5d47946afa_2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g5d47946afa_20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d25e3287_4_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5dd25e3287_4_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0d5c54a49_7_17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g60d5c54a49_7_17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9" name="Google Shape;1169;g60d5c54a49_7_17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5d47946afa_20_3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g5d47946afa_20_3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5d47946afa_20_5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7" name="Google Shape;1207;g5d47946afa_20_5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g5d47946afa_20_5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4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4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60d5c54a49_7_25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g60d5c54a49_7_25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1" name="Google Shape;1241;g60d5c54a49_7_25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5d47946afa_20_1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248" name="Google Shape;1248;g5d47946afa_20_1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d47946afa_20_1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255" name="Google Shape;1255;g5d47946afa_20_1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5d47946afa_11_105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g5d47946afa_11_105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5dd25e3287_4_3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267" name="Google Shape;1267;g5dd25e3287_4_3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d47946afa_15_24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3" name="Google Shape;1273;g5d47946afa_15_24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g5d47946afa_15_24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47946afa_11_6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5d47946afa_11_6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others were discovering this as each system had its own way of handling data.  You could use up to 80% of your compute in just copy and conversion</a:t>
            </a:r>
            <a:endParaRPr/>
          </a:p>
        </p:txBody>
      </p:sp>
      <p:sp>
        <p:nvSpPr>
          <p:cNvPr id="472" name="Google Shape;472;g5d47946afa_11_68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4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4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60d5c54a49_7_32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60d5c54a49_7_32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g60d5c54a49_7_32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60d5c54a49_7_32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60d5c54a49_7_32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g60d5c54a49_7_32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60d5c54a49_7_33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60d5c54a49_7_33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g60d5c54a49_7_33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60d5c54a49_7_34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60d5c54a49_7_34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g60d5c54a49_7_34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60d5c54a49_7_34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g60d5c54a49_7_34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60d5c54a49_7_35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g60d5c54a49_7_35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0d5c54a49_7_36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g60d5c54a49_7_36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60d5c54a49_7_37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60d5c54a49_7_37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g60d5c54a49_7_37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dd25e3287_4_4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dd25e3287_4_4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g5dd25e3287_4_4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d47946afa_12_4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5d47946afa_12_4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g5d47946afa_12_42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5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5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5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5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5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0" name="Google Shape;1400;p52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1" name="Google Shape;1401;p52:notes"/>
          <p:cNvSpPr txBox="1"/>
          <p:nvPr>
            <p:ph idx="12" type="sldNum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5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7" name="Google Shape;1437;p5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8" name="Google Shape;1438;p54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d47946afa_33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5d47946afa_33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9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2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Relationship Id="rId3" Type="http://schemas.openxmlformats.org/officeDocument/2006/relationships/image" Target="../media/image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Relationship Id="rId3" Type="http://schemas.openxmlformats.org/officeDocument/2006/relationships/image" Target="../media/image4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5.png"/><Relationship Id="rId3" Type="http://schemas.openxmlformats.org/officeDocument/2006/relationships/image" Target="../media/image4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23337" y="5274260"/>
            <a:ext cx="9526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2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498348" y="447900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98348" y="11833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3" name="Google Shape;93;p21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8" name="Google Shape;98;p22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3" name="Google Shape;103;p23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4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4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9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30" name="Google Shape;13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1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1">
  <p:cSld name="1_Title, Subtitle, and Conte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 1">
  <p:cSld name="1_BULLET_ICON_Title, Subtitle, and Conte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38" name="Google Shape;138;p33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139" name="Google Shape;139;p3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48" name="Google Shape;1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3" name="Google Shape;153;p3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7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8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0" name="Google Shape;160;p3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0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7" name="Google Shape;167;p4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8" name="Google Shape;168;p40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1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3" name="Google Shape;173;p41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2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7" name="Google Shape;177;p42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8" name="Google Shape;178;p42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1" cy="78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43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43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5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45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7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9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9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1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210" name="Google Shape;21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1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52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5" name="Google Shape;215;p5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3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4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2" name="Google Shape;222;p5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6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9" name="Google Shape;229;p5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0" name="Google Shape;230;p56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7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4" name="Google Shape;234;p5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5" name="Google Shape;235;p57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8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8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9" name="Google Shape;239;p58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0" name="Google Shape;240;p58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9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59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59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6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61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61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63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>
            <a:off x="92083" y="588993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5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65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7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272" name="Google Shape;27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7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8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77" name="Google Shape;277;p6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9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7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7" name="Google Shape;287;p7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72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1" name="Google Shape;291;p7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2" name="Google Shape;292;p72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73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6" name="Google Shape;296;p7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7" name="Google Shape;297;p73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4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74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1" name="Google Shape;301;p74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2" name="Google Shape;302;p74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1" y="5829880"/>
            <a:ext cx="10972800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5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75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75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7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77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1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81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1">
  <p:cSld name="1_Title, Subtitle, and Conten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28" name="Google Shape;328;p82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329" name="Google Shape;329;p8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 1">
  <p:cSld name="1_BULLET_ICON_Title, Subtitle, and Content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32" name="Google Shape;332;p83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333" name="Google Shape;333;p8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0" y="5699915"/>
            <a:ext cx="10972800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6351" y="5602147"/>
            <a:ext cx="10972799" cy="570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0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0"/>
          <p:cNvSpPr txBox="1"/>
          <p:nvPr>
            <p:ph type="title"/>
          </p:nvPr>
        </p:nvSpPr>
        <p:spPr>
          <a:xfrm>
            <a:off x="441881" y="2381806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18" Type="http://schemas.openxmlformats.org/officeDocument/2006/relationships/theme" Target="../theme/theme6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65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6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499743" y="7297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1"/>
          <p:cNvSpPr txBox="1"/>
          <p:nvPr/>
        </p:nvSpPr>
        <p:spPr>
          <a:xfrm>
            <a:off x="10148713" y="5960757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4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4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4" name="Google Shape;144;p34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0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6" name="Google Shape;206;p50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6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66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8" name="Google Shape;268;p66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rapidsai/ucx-py" TargetMode="External"/><Relationship Id="rId4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Relationship Id="rId4" Type="http://schemas.openxmlformats.org/officeDocument/2006/relationships/image" Target="../media/image34.png"/><Relationship Id="rId5" Type="http://schemas.openxmlformats.org/officeDocument/2006/relationships/image" Target="../media/image68.png"/><Relationship Id="rId6" Type="http://schemas.openxmlformats.org/officeDocument/2006/relationships/image" Target="../media/image48.png"/><Relationship Id="rId7" Type="http://schemas.openxmlformats.org/officeDocument/2006/relationships/image" Target="../media/image37.png"/><Relationship Id="rId8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0.png"/><Relationship Id="rId7" Type="http://schemas.openxmlformats.org/officeDocument/2006/relationships/image" Target="../media/image44.png"/><Relationship Id="rId8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0.png"/><Relationship Id="rId4" Type="http://schemas.openxmlformats.org/officeDocument/2006/relationships/image" Target="../media/image57.png"/><Relationship Id="rId5" Type="http://schemas.openxmlformats.org/officeDocument/2006/relationships/image" Target="../media/image121.png"/><Relationship Id="rId6" Type="http://schemas.openxmlformats.org/officeDocument/2006/relationships/image" Target="../media/image1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rail.incubator.apache.org/blog/2018/08/sql-p1.html" TargetMode="External"/><Relationship Id="rId4" Type="http://schemas.openxmlformats.org/officeDocument/2006/relationships/image" Target="../media/image1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5" Type="http://schemas.openxmlformats.org/officeDocument/2006/relationships/image" Target="../media/image96.png"/><Relationship Id="rId6" Type="http://schemas.openxmlformats.org/officeDocument/2006/relationships/image" Target="../media/image54.png"/><Relationship Id="rId7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5" Type="http://schemas.openxmlformats.org/officeDocument/2006/relationships/image" Target="../media/image63.png"/><Relationship Id="rId6" Type="http://schemas.openxmlformats.org/officeDocument/2006/relationships/image" Target="../media/image60.png"/><Relationship Id="rId7" Type="http://schemas.openxmlformats.org/officeDocument/2006/relationships/image" Target="../media/image96.png"/><Relationship Id="rId8" Type="http://schemas.openxmlformats.org/officeDocument/2006/relationships/image" Target="../media/image8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52.png"/><Relationship Id="rId6" Type="http://schemas.openxmlformats.org/officeDocument/2006/relationships/image" Target="../media/image7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log.dask.org/2019/06/27/single-gpu-cupy-benchmarks" TargetMode="External"/><Relationship Id="rId4" Type="http://schemas.openxmlformats.org/officeDocument/2006/relationships/image" Target="../media/image9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2.png"/><Relationship Id="rId4" Type="http://schemas.openxmlformats.org/officeDocument/2006/relationships/image" Target="../media/image70.png"/><Relationship Id="rId5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7.png"/><Relationship Id="rId4" Type="http://schemas.openxmlformats.org/officeDocument/2006/relationships/image" Target="../media/image1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Relationship Id="rId4" Type="http://schemas.openxmlformats.org/officeDocument/2006/relationships/image" Target="../media/image1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Relationship Id="rId4" Type="http://schemas.openxmlformats.org/officeDocument/2006/relationships/image" Target="../media/image8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6.png"/><Relationship Id="rId4" Type="http://schemas.openxmlformats.org/officeDocument/2006/relationships/image" Target="../media/image9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6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4.png"/><Relationship Id="rId5" Type="http://schemas.openxmlformats.org/officeDocument/2006/relationships/image" Target="../media/image107.png"/><Relationship Id="rId6" Type="http://schemas.openxmlformats.org/officeDocument/2006/relationships/image" Target="../media/image83.png"/><Relationship Id="rId7" Type="http://schemas.openxmlformats.org/officeDocument/2006/relationships/image" Target="../media/image81.png"/><Relationship Id="rId8" Type="http://schemas.openxmlformats.org/officeDocument/2006/relationships/image" Target="../media/image100.png"/></Relationships>
</file>

<file path=ppt/slides/_rels/slide61.xml.rels><?xml version="1.0" encoding="UTF-8" standalone="yes"?><Relationships xmlns="http://schemas.openxmlformats.org/package/2006/relationships"><Relationship Id="rId11" Type="http://schemas.openxmlformats.org/officeDocument/2006/relationships/hyperlink" Target="https://medium.com/rapids-ai" TargetMode="External"/><Relationship Id="rId10" Type="http://schemas.openxmlformats.org/officeDocument/2006/relationships/hyperlink" Target="https://www.youtube.com/channel/UCsoi4wfweA3I5FsPgyQnnqw?view_as=subscriber" TargetMode="External"/><Relationship Id="rId13" Type="http://schemas.openxmlformats.org/officeDocument/2006/relationships/hyperlink" Target="https://github.com/rapidsai/notebooks-extended#getting-started-notebooks" TargetMode="External"/><Relationship Id="rId12" Type="http://schemas.openxmlformats.org/officeDocument/2006/relationships/hyperlink" Target="https://github.com/rapidsai" TargetMode="External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rapids.ai/start.html" TargetMode="External"/><Relationship Id="rId4" Type="http://schemas.openxmlformats.org/officeDocument/2006/relationships/hyperlink" Target="https://colab.research.google.com/drive/1XTKHiIcvyL5nuldx0HSL_dUa8yopzy_Y#forceEdit=true&amp;offline=true&amp;sandboxMode=true" TargetMode="External"/><Relationship Id="rId9" Type="http://schemas.openxmlformats.org/officeDocument/2006/relationships/hyperlink" Target="https://twitter.com/rapidsai" TargetMode="External"/><Relationship Id="rId15" Type="http://schemas.openxmlformats.org/officeDocument/2006/relationships/hyperlink" Target="https://stackoverflow.com/tags/rapids" TargetMode="External"/><Relationship Id="rId14" Type="http://schemas.openxmlformats.org/officeDocument/2006/relationships/hyperlink" Target="https://github.com/rapidsai/notebooks-extended#intermediate-notebooks" TargetMode="External"/><Relationship Id="rId5" Type="http://schemas.openxmlformats.org/officeDocument/2006/relationships/hyperlink" Target="https://colab.research.google.com/drive/1XTKHiIcvyL5nuldx0HSL_dUa8yopzy_Y#forceEdit=true&amp;offline=true&amp;sandboxMode=true" TargetMode="External"/><Relationship Id="rId6" Type="http://schemas.openxmlformats.org/officeDocument/2006/relationships/hyperlink" Target="https://join.slack.com/t/rapids-goai/shared_invite/enQtMjE0Njg5NDQ1MDQxLTViZWFiYTY5MDA4NWY3OWViODg0YWM1MGQ1NzgzNTQwOWI1YjE3NGFlOTVhYjQzYWQ4YjI4NzljYzhiOGZmMGM" TargetMode="External"/><Relationship Id="rId7" Type="http://schemas.openxmlformats.org/officeDocument/2006/relationships/hyperlink" Target="https://github.com/rapidsai/rapidsai-staging/issues/RAPIDSai@googlegroups.com" TargetMode="External"/><Relationship Id="rId8" Type="http://schemas.openxmlformats.org/officeDocument/2006/relationships/hyperlink" Target="https://twitter.com/rapidsai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1.png"/><Relationship Id="rId4" Type="http://schemas.openxmlformats.org/officeDocument/2006/relationships/image" Target="../media/image9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7.png"/><Relationship Id="rId4" Type="http://schemas.openxmlformats.org/officeDocument/2006/relationships/image" Target="../media/image108.png"/><Relationship Id="rId5" Type="http://schemas.openxmlformats.org/officeDocument/2006/relationships/hyperlink" Target="https://github.com/rapidsai" TargetMode="External"/><Relationship Id="rId6" Type="http://schemas.openxmlformats.org/officeDocument/2006/relationships/hyperlink" Target="https://medium.com/rapids-ai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9.png"/><Relationship Id="rId4" Type="http://schemas.openxmlformats.org/officeDocument/2006/relationships/image" Target="../media/image9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5.png"/><Relationship Id="rId4" Type="http://schemas.openxmlformats.org/officeDocument/2006/relationships/image" Target="../media/image123.png"/><Relationship Id="rId5" Type="http://schemas.openxmlformats.org/officeDocument/2006/relationships/image" Target="../media/image93.png"/><Relationship Id="rId6" Type="http://schemas.openxmlformats.org/officeDocument/2006/relationships/image" Target="../media/image114.png"/><Relationship Id="rId7" Type="http://schemas.openxmlformats.org/officeDocument/2006/relationships/image" Target="../media/image11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9.png"/></Relationships>
</file>

<file path=ppt/slides/_rels/slide72.xml.rels><?xml version="1.0" encoding="UTF-8" standalone="yes"?><Relationships xmlns="http://schemas.openxmlformats.org/package/2006/relationships"><Relationship Id="rId11" Type="http://schemas.openxmlformats.org/officeDocument/2006/relationships/hyperlink" Target="https://rapids.ai/documentation.html" TargetMode="External"/><Relationship Id="rId10" Type="http://schemas.openxmlformats.org/officeDocument/2006/relationships/hyperlink" Target="https://anaconda.org/rapidsai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ngc.nvidia.com/registry/nvidia-rapidsai-rapidsai" TargetMode="External"/><Relationship Id="rId4" Type="http://schemas.openxmlformats.org/officeDocument/2006/relationships/hyperlink" Target="https://hub.docker.com/r/rapidsai/rapidsai/" TargetMode="External"/><Relationship Id="rId9" Type="http://schemas.openxmlformats.org/officeDocument/2006/relationships/hyperlink" Target="https://github.com/rapidsai" TargetMode="External"/><Relationship Id="rId5" Type="http://schemas.openxmlformats.org/officeDocument/2006/relationships/image" Target="../media/image97.png"/><Relationship Id="rId6" Type="http://schemas.openxmlformats.org/officeDocument/2006/relationships/image" Target="../media/image99.png"/><Relationship Id="rId7" Type="http://schemas.openxmlformats.org/officeDocument/2006/relationships/image" Target="../media/image127.png"/><Relationship Id="rId8" Type="http://schemas.openxmlformats.org/officeDocument/2006/relationships/image" Target="../media/image10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3.png"/><Relationship Id="rId4" Type="http://schemas.openxmlformats.org/officeDocument/2006/relationships/image" Target="../media/image118.png"/><Relationship Id="rId5" Type="http://schemas.openxmlformats.org/officeDocument/2006/relationships/image" Target="../media/image104.png"/><Relationship Id="rId6" Type="http://schemas.openxmlformats.org/officeDocument/2006/relationships/image" Target="../media/image10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4"/>
          <p:cNvSpPr txBox="1"/>
          <p:nvPr>
            <p:ph idx="1" type="subTitle"/>
          </p:nvPr>
        </p:nvSpPr>
        <p:spPr>
          <a:xfrm>
            <a:off x="723337" y="5036368"/>
            <a:ext cx="95261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Joshua Patterson – GM, Data Science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40" name="Google Shape;340;p84"/>
          <p:cNvSpPr txBox="1"/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Platform Inside and Out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3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Core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585" name="Google Shape;585;p94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86" name="Google Shape;586;p94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94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CPU Memory</a:t>
            </a:r>
            <a:endParaRPr/>
          </a:p>
        </p:txBody>
      </p:sp>
      <p:sp>
        <p:nvSpPr>
          <p:cNvPr id="588" name="Google Shape;588;p94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589" name="Google Shape;589;p94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590" name="Google Shape;590;p94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591" name="Google Shape;591;p94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2" name="Google Shape;592;p94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3" name="Google Shape;593;p9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594" name="Google Shape;594;p9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NetworkX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595" name="Google Shape;595;p9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596" name="Google Shape;596;p9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Matplotlib/Seaborn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597" name="Google Shape;597;p94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98" name="Google Shape;598;p94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99" name="Google Shape;599;p94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00" name="Google Shape;600;p94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1" name="Google Shape;601;p9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Data Science Ecosystem</a:t>
            </a:r>
            <a:endParaRPr/>
          </a:p>
        </p:txBody>
      </p:sp>
      <p:sp>
        <p:nvSpPr>
          <p:cNvPr id="602" name="Google Shape;602;p94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 Python APIs</a:t>
            </a:r>
            <a:endParaRPr/>
          </a:p>
        </p:txBody>
      </p:sp>
      <p:sp>
        <p:nvSpPr>
          <p:cNvPr id="603" name="Google Shape;603;p94"/>
          <p:cNvSpPr/>
          <p:nvPr/>
        </p:nvSpPr>
        <p:spPr>
          <a:xfrm>
            <a:off x="654628" y="2865700"/>
            <a:ext cx="37437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5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10" name="Google Shape;610;p95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11" name="Google Shape;611;p95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95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13" name="Google Shape;613;p95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14" name="Google Shape;614;p95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15" name="Google Shape;615;p95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16" name="Google Shape;616;p95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7" name="Google Shape;617;p95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8" name="Google Shape;618;p95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19" name="Google Shape;619;p95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20" name="Google Shape;620;p95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21" name="Google Shape;621;p95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22" name="Google Shape;622;p95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23" name="Google Shape;623;p95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24" name="Google Shape;624;p95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25" name="Google Shape;625;p95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26" name="Google Shape;62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9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28" name="Google Shape;628;p95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629" name="Google Shape;629;p9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6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7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42" name="Google Shape;642;p97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43" name="Google Shape;643;p97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97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45" name="Google Shape;645;p97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46" name="Google Shape;646;p97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47" name="Google Shape;647;p97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48" name="Google Shape;648;p97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9" name="Google Shape;649;p97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0" name="Google Shape;650;p97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51" name="Google Shape;651;p97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52" name="Google Shape;652;p97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53" name="Google Shape;653;p97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54" name="Google Shape;654;p97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5" name="Google Shape;655;p97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6" name="Google Shape;656;p97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7" name="Google Shape;657;p97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58" name="Google Shape;65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97"/>
          <p:cNvSpPr txBox="1"/>
          <p:nvPr>
            <p:ph type="title"/>
          </p:nvPr>
        </p:nvSpPr>
        <p:spPr>
          <a:xfrm>
            <a:off x="498348" y="677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60" name="Google Shape;660;p97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Scaling RAPIDS with Dask</a:t>
            </a:r>
            <a:endParaRPr sz="2000"/>
          </a:p>
        </p:txBody>
      </p:sp>
      <p:sp>
        <p:nvSpPr>
          <p:cNvPr id="661" name="Google Shape;661;p97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8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Dask?</a:t>
            </a:r>
            <a:endParaRPr/>
          </a:p>
        </p:txBody>
      </p:sp>
      <p:pic>
        <p:nvPicPr>
          <p:cNvPr id="668" name="Google Shape;66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4" y="2678430"/>
            <a:ext cx="2163807" cy="2163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98"/>
          <p:cNvGrpSpPr/>
          <p:nvPr/>
        </p:nvGrpSpPr>
        <p:grpSpPr>
          <a:xfrm>
            <a:off x="2865105" y="1421580"/>
            <a:ext cx="5242680" cy="1489004"/>
            <a:chOff x="341376" y="802826"/>
            <a:chExt cx="4777800" cy="2284800"/>
          </a:xfrm>
        </p:grpSpPr>
        <p:sp>
          <p:nvSpPr>
            <p:cNvPr id="670" name="Google Shape;670;p98"/>
            <p:cNvSpPr/>
            <p:nvPr/>
          </p:nvSpPr>
          <p:spPr>
            <a:xfrm>
              <a:off x="341376" y="1328426"/>
              <a:ext cx="4777800" cy="17592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Migration: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Built on top of NumPy, Pandas Scikit-Learn, etc.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Training: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APIs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Trusted: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developer community</a:t>
              </a:r>
              <a:endParaRPr b="0" i="0" sz="1600" u="none" cap="none" strike="noStrike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671" name="Google Shape;671;p98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EB8935"/>
            </a:solidFill>
            <a:ln cap="flat" cmpd="sng" w="25400">
              <a:solidFill>
                <a:srgbClr val="EB89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PyData Native</a:t>
              </a:r>
              <a:endParaRPr/>
            </a:p>
          </p:txBody>
        </p:sp>
      </p:grpSp>
      <p:grpSp>
        <p:nvGrpSpPr>
          <p:cNvPr id="672" name="Google Shape;672;p98"/>
          <p:cNvGrpSpPr/>
          <p:nvPr/>
        </p:nvGrpSpPr>
        <p:grpSpPr>
          <a:xfrm>
            <a:off x="6742596" y="3312632"/>
            <a:ext cx="4020523" cy="1274545"/>
            <a:chOff x="341376" y="802827"/>
            <a:chExt cx="4777805" cy="1955724"/>
          </a:xfrm>
        </p:grpSpPr>
        <p:sp>
          <p:nvSpPr>
            <p:cNvPr id="673" name="Google Shape;673;p98"/>
            <p:cNvSpPr/>
            <p:nvPr/>
          </p:nvSpPr>
          <p:spPr>
            <a:xfrm>
              <a:off x="341381" y="1328451"/>
              <a:ext cx="4777800" cy="14301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to install and use on a laptop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Scales out to thousand-node clusters</a:t>
              </a:r>
              <a:endParaRPr/>
            </a:p>
          </p:txBody>
        </p:sp>
        <p:sp>
          <p:nvSpPr>
            <p:cNvPr id="674" name="Google Shape;674;p98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EB8935"/>
            </a:solidFill>
            <a:ln cap="flat" cmpd="sng" w="25400">
              <a:solidFill>
                <a:srgbClr val="EB89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Scalability</a:t>
              </a:r>
              <a:endParaRPr/>
            </a:p>
          </p:txBody>
        </p:sp>
      </p:grpSp>
      <p:grpSp>
        <p:nvGrpSpPr>
          <p:cNvPr id="675" name="Google Shape;675;p98"/>
          <p:cNvGrpSpPr/>
          <p:nvPr/>
        </p:nvGrpSpPr>
        <p:grpSpPr>
          <a:xfrm>
            <a:off x="3214995" y="4839472"/>
            <a:ext cx="4542732" cy="931996"/>
            <a:chOff x="341376" y="802826"/>
            <a:chExt cx="4777800" cy="1430100"/>
          </a:xfrm>
        </p:grpSpPr>
        <p:sp>
          <p:nvSpPr>
            <p:cNvPr id="676" name="Google Shape;676;p98"/>
            <p:cNvSpPr/>
            <p:nvPr/>
          </p:nvSpPr>
          <p:spPr>
            <a:xfrm>
              <a:off x="341376" y="1328426"/>
              <a:ext cx="4777800" cy="9045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Most common parallelism framework today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in the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PyData and SciPy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community</a:t>
              </a:r>
              <a:endParaRPr/>
            </a:p>
          </p:txBody>
        </p:sp>
        <p:sp>
          <p:nvSpPr>
            <p:cNvPr id="677" name="Google Shape;677;p98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EB8935"/>
            </a:solidFill>
            <a:ln cap="flat" cmpd="sng" w="25400">
              <a:solidFill>
                <a:srgbClr val="EB89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Popular</a:t>
              </a:r>
              <a:endParaRPr/>
            </a:p>
          </p:txBody>
        </p:sp>
      </p:grpSp>
      <p:grpSp>
        <p:nvGrpSpPr>
          <p:cNvPr id="678" name="Google Shape;678;p98"/>
          <p:cNvGrpSpPr/>
          <p:nvPr/>
        </p:nvGrpSpPr>
        <p:grpSpPr>
          <a:xfrm>
            <a:off x="836318" y="3330922"/>
            <a:ext cx="3325349" cy="1274725"/>
            <a:chOff x="341376" y="802827"/>
            <a:chExt cx="4777800" cy="1955999"/>
          </a:xfrm>
        </p:grpSpPr>
        <p:sp>
          <p:nvSpPr>
            <p:cNvPr id="679" name="Google Shape;679;p98"/>
            <p:cNvSpPr/>
            <p:nvPr/>
          </p:nvSpPr>
          <p:spPr>
            <a:xfrm>
              <a:off x="341376" y="1328426"/>
              <a:ext cx="4777800" cy="14304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HPC: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SLURM, PBS, LSF, SGE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Kubernetes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Hadoop/Spark: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Yarn</a:t>
              </a:r>
              <a:endParaRPr/>
            </a:p>
          </p:txBody>
        </p:sp>
        <p:sp>
          <p:nvSpPr>
            <p:cNvPr id="680" name="Google Shape;680;p98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EB8935"/>
            </a:solidFill>
            <a:ln cap="flat" cmpd="sng" w="25400">
              <a:solidFill>
                <a:srgbClr val="EB89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Deployable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9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Why OpenUCX?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687" name="Google Shape;687;p99"/>
          <p:cNvSpPr txBox="1"/>
          <p:nvPr/>
        </p:nvSpPr>
        <p:spPr>
          <a:xfrm>
            <a:off x="498348" y="2230904"/>
            <a:ext cx="61605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TCP sockets are slow!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UCX provides uniform access to transports (TCP, InfiniBand, shared memory, NVLink)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bindings for UCX (ucx-py) in the works </a:t>
            </a:r>
            <a:r>
              <a:rPr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https://github.com/rapidsai/ucx-py</a:t>
            </a:r>
            <a:endParaRPr i="0" sz="1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Will provide best communication performance, to Dask 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</a:t>
            </a: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available hardware on nodes/cluster</a:t>
            </a:r>
            <a:endParaRPr/>
          </a:p>
        </p:txBody>
      </p:sp>
      <p:pic>
        <p:nvPicPr>
          <p:cNvPr id="688" name="Google Shape;688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8471" y="2033782"/>
            <a:ext cx="2732031" cy="274084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9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Bringing hardware accelerated communications to Dask</a:t>
            </a:r>
            <a:endParaRPr sz="2000"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0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up with RAPIDS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696" name="Google Shape;696;p100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00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00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9" name="Google Shape;699;p100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00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1" name="Google Shape;701;p100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2" name="Google Shape;70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00"/>
          <p:cNvPicPr preferRelativeResize="0"/>
          <p:nvPr/>
        </p:nvPicPr>
        <p:blipFill rotWithShape="1">
          <a:blip r:embed="rId4">
            <a:alphaModFix/>
          </a:blip>
          <a:srcRect b="20097" l="11646" r="12285" t="21413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p100"/>
          <p:cNvCxnSpPr/>
          <p:nvPr/>
        </p:nvCxnSpPr>
        <p:spPr>
          <a:xfrm flipH="1" rot="10800000">
            <a:off x="590000" y="1252287"/>
            <a:ext cx="9600" cy="43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5" name="Google Shape;705;p100"/>
          <p:cNvSpPr txBox="1"/>
          <p:nvPr/>
        </p:nvSpPr>
        <p:spPr>
          <a:xfrm rot="-5400000">
            <a:off x="-1476450" y="33315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b="0" i="0" sz="24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6" name="Google Shape;706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-logo.png" id="707" name="Google Shape;707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kit learn logo small.svg" id="708" name="Google Shape;708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umba logo" id="709" name="Google Shape;709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1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out with RAPIDS + Dask with OpenUCX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16" name="Google Shape;716;p101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01"/>
          <p:cNvSpPr/>
          <p:nvPr/>
        </p:nvSpPr>
        <p:spPr>
          <a:xfrm>
            <a:off x="5585664" y="1403125"/>
            <a:ext cx="47874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01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9" name="Google Shape;719;p101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01"/>
          <p:cNvSpPr/>
          <p:nvPr/>
        </p:nvSpPr>
        <p:spPr>
          <a:xfrm>
            <a:off x="5800921" y="222194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 single Node (DGX)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Or across a cluster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1" name="Google Shape;721;p101"/>
          <p:cNvSpPr/>
          <p:nvPr/>
        </p:nvSpPr>
        <p:spPr>
          <a:xfrm>
            <a:off x="5800921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+ Dask w</a:t>
            </a:r>
            <a:r>
              <a:rPr b="1" lang="en-US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ith</a:t>
            </a: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OpenUCX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101"/>
          <p:cNvPicPr preferRelativeResize="0"/>
          <p:nvPr/>
        </p:nvPicPr>
        <p:blipFill rotWithShape="1">
          <a:blip r:embed="rId3">
            <a:alphaModFix/>
          </a:blip>
          <a:srcRect b="20097" l="11646" r="12285" t="21413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01"/>
          <p:cNvPicPr preferRelativeResize="0"/>
          <p:nvPr/>
        </p:nvPicPr>
        <p:blipFill rotWithShape="1">
          <a:blip r:embed="rId3">
            <a:alphaModFix/>
          </a:blip>
          <a:srcRect b="20097" l="11646" r="12285" t="21413"/>
          <a:stretch/>
        </p:blipFill>
        <p:spPr>
          <a:xfrm>
            <a:off x="8067837" y="151867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5788" y="2021725"/>
            <a:ext cx="1428750" cy="1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101"/>
          <p:cNvCxnSpPr/>
          <p:nvPr/>
        </p:nvCxnSpPr>
        <p:spPr>
          <a:xfrm flipH="1" rot="10800000">
            <a:off x="590000" y="1252287"/>
            <a:ext cx="9600" cy="43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6" name="Google Shape;726;p101"/>
          <p:cNvCxnSpPr/>
          <p:nvPr/>
        </p:nvCxnSpPr>
        <p:spPr>
          <a:xfrm>
            <a:off x="587621" y="5611587"/>
            <a:ext cx="9909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7" name="Google Shape;727;p101"/>
          <p:cNvSpPr txBox="1"/>
          <p:nvPr/>
        </p:nvSpPr>
        <p:spPr>
          <a:xfrm rot="-5400000">
            <a:off x="-1476450" y="33315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b="0" i="0" sz="24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8" name="Google Shape;728;p101"/>
          <p:cNvSpPr txBox="1"/>
          <p:nvPr/>
        </p:nvSpPr>
        <p:spPr>
          <a:xfrm>
            <a:off x="3784050" y="5492613"/>
            <a:ext cx="349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out / Parallelize</a:t>
            </a:r>
            <a:endParaRPr b="0" i="0" sz="24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9" name="Google Shape;729;p101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01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1" name="Google Shape;731;p101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2" name="Google Shape;732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-logo.png" id="734" name="Google Shape;734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kit learn logo small.svg" id="735" name="Google Shape;735;p1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umba logo" id="736" name="Google Shape;736;p1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01"/>
          <p:cNvSpPr/>
          <p:nvPr/>
        </p:nvSpPr>
        <p:spPr>
          <a:xfrm>
            <a:off x="5585664" y="3605126"/>
            <a:ext cx="47874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101"/>
          <p:cNvSpPr/>
          <p:nvPr/>
        </p:nvSpPr>
        <p:spPr>
          <a:xfrm>
            <a:off x="5800911" y="4198575"/>
            <a:ext cx="2676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Multi-core and Distributed PyData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Dask Array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Dask DataFrame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Dask-ML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… -&gt; Dask Futures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9" name="Google Shape;739;p101"/>
          <p:cNvSpPr/>
          <p:nvPr/>
        </p:nvSpPr>
        <p:spPr>
          <a:xfrm>
            <a:off x="5800921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0" name="Google Shape;74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9788" y="3887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0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06050" y="2297257"/>
            <a:ext cx="930051" cy="933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02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cuDF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347" name="Google Shape;347;p8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348" name="Google Shape;348;p8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349" name="Google Shape;349;p8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0" name="Google Shape;350;p85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8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352" name="Google Shape;352;p8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353" name="Google Shape;353;p8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354" name="Google Shape;354;p8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355" name="Google Shape;355;p85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6" name="Google Shape;356;p85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7" name="Google Shape;357;p8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358" name="Google Shape;358;p8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359" name="Google Shape;359;p8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360" name="Google Shape;360;p8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361" name="Google Shape;361;p8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2" name="Google Shape;362;p8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3" name="Google Shape;363;p8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4" name="Google Shape;364;p8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65" name="Google Shape;36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8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03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753" name="Google Shape;753;p103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54" name="Google Shape;754;p103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03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756" name="Google Shape;756;p103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757" name="Google Shape;757;p103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758" name="Google Shape;758;p103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759" name="Google Shape;759;p103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0" name="Google Shape;760;p103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1" name="Google Shape;761;p103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762" name="Google Shape;762;p103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763" name="Google Shape;763;p103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764" name="Google Shape;764;p103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765" name="Google Shape;765;p103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6" name="Google Shape;766;p103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7" name="Google Shape;767;p103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8" name="Google Shape;768;p103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769" name="Google Shape;769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771" name="Google Shape;771;p103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 Accelerated data wrangling and feature engineering</a:t>
            </a:r>
            <a:endParaRPr/>
          </a:p>
        </p:txBody>
      </p:sp>
      <p:sp>
        <p:nvSpPr>
          <p:cNvPr id="772" name="Google Shape;772;p103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4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GPU-Accelerated ETL</a:t>
            </a:r>
            <a:endParaRPr/>
          </a:p>
        </p:txBody>
      </p:sp>
      <p:sp>
        <p:nvSpPr>
          <p:cNvPr id="779" name="Google Shape;779;p104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average data scientist spends 90+% of their time in ETL as opposed to training models</a:t>
            </a:r>
            <a:endParaRPr/>
          </a:p>
        </p:txBody>
      </p:sp>
      <p:pic>
        <p:nvPicPr>
          <p:cNvPr id="780" name="Google Shape;78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307103"/>
            <a:ext cx="10160000" cy="333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5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787" name="Google Shape;787;p105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lib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s…</a:t>
            </a:r>
            <a:endParaRPr/>
          </a:p>
        </p:txBody>
      </p:sp>
      <p:sp>
        <p:nvSpPr>
          <p:cNvPr id="788" name="Google Shape;788;p105"/>
          <p:cNvSpPr/>
          <p:nvPr/>
        </p:nvSpPr>
        <p:spPr>
          <a:xfrm>
            <a:off x="0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C++ Library</a:t>
            </a:r>
            <a:endParaRPr/>
          </a:p>
        </p:txBody>
      </p:sp>
      <p:sp>
        <p:nvSpPr>
          <p:cNvPr id="789" name="Google Shape;789;p105"/>
          <p:cNvSpPr txBox="1"/>
          <p:nvPr>
            <p:ph idx="1" type="body"/>
          </p:nvPr>
        </p:nvSpPr>
        <p:spPr>
          <a:xfrm>
            <a:off x="3217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Low level library containing function implementations and C/C++ API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Importing/exporting Apache Arrow in GPU memory using CUDA IPC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kernels to perform element-wise math operations on GPU DataFrame columns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sort, join, groupby, reduction, etc. operations on GPU DataFrames</a:t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90" name="Google Shape;79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00" y="4191900"/>
            <a:ext cx="1497871" cy="11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444" y="4191901"/>
            <a:ext cx="1604556" cy="11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50" y="1838426"/>
            <a:ext cx="5096412" cy="20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617" y="4191900"/>
            <a:ext cx="989796" cy="11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6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00" name="Google Shape;800;p106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801" name="Google Shape;801;p106"/>
          <p:cNvSpPr/>
          <p:nvPr/>
        </p:nvSpPr>
        <p:spPr>
          <a:xfrm>
            <a:off x="5486398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b="1" lang="en-US" sz="1800"/>
              <a:t>Library</a:t>
            </a:r>
            <a:endParaRPr/>
          </a:p>
        </p:txBody>
      </p:sp>
      <p:sp>
        <p:nvSpPr>
          <p:cNvPr id="802" name="Google Shape;802;p106"/>
          <p:cNvSpPr txBox="1"/>
          <p:nvPr>
            <p:ph idx="1" type="body"/>
          </p:nvPr>
        </p:nvSpPr>
        <p:spPr>
          <a:xfrm>
            <a:off x="58081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 Python library for manipulating GPU DataFrames following the Pandas API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Python interface to CUDA C++ library with additional functionality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Creating GPU DataFrames from Numpy arrays, Pandas DataFrames, and PyArrow Tables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JIT compilation of User-Defined Functions (UDFs) using Numba</a:t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803" name="Google Shape;803;p106"/>
          <p:cNvGrpSpPr/>
          <p:nvPr/>
        </p:nvGrpSpPr>
        <p:grpSpPr>
          <a:xfrm>
            <a:off x="152400" y="2242838"/>
            <a:ext cx="5655751" cy="3543924"/>
            <a:chOff x="152400" y="1708925"/>
            <a:chExt cx="5655751" cy="3543924"/>
          </a:xfrm>
        </p:grpSpPr>
        <p:pic>
          <p:nvPicPr>
            <p:cNvPr id="804" name="Google Shape;804;p106"/>
            <p:cNvPicPr preferRelativeResize="0"/>
            <p:nvPr/>
          </p:nvPicPr>
          <p:blipFill rotWithShape="1">
            <a:blip r:embed="rId3">
              <a:alphaModFix/>
            </a:blip>
            <a:srcRect b="44610" l="0" r="0" t="0"/>
            <a:stretch/>
          </p:blipFill>
          <p:spPr>
            <a:xfrm>
              <a:off x="152400" y="1708925"/>
              <a:ext cx="5655751" cy="229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106"/>
            <p:cNvPicPr preferRelativeResize="0"/>
            <p:nvPr/>
          </p:nvPicPr>
          <p:blipFill rotWithShape="1">
            <a:blip r:embed="rId4">
              <a:alphaModFix/>
            </a:blip>
            <a:srcRect b="0" l="0" r="0" t="69976"/>
            <a:stretch/>
          </p:blipFill>
          <p:spPr>
            <a:xfrm>
              <a:off x="152400" y="4007098"/>
              <a:ext cx="5655751" cy="1245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52226"/>
            <a:ext cx="5960499" cy="458129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07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107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Pandas 0.2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DGX-1: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E5-2698 v4 </a:t>
            </a:r>
            <a:b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2.20GHz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2x int32 columns key columns, 3x int32 value columns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GroupBy: count, sum, min, max calculated for each value column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4" name="Google Shape;814;p107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single-GPU Speedup vs. Pandas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8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821" name="Google Shape;821;p108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22" name="Google Shape;822;p108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08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24" name="Google Shape;824;p108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25" name="Google Shape;825;p108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26" name="Google Shape;826;p108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27" name="Google Shape;827;p108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8" name="Google Shape;828;p108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9" name="Google Shape;829;p108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30" name="Google Shape;830;p108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31" name="Google Shape;831;p108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32" name="Google Shape;832;p108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33" name="Google Shape;833;p108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34" name="Google Shape;834;p108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35" name="Google Shape;835;p108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36" name="Google Shape;836;p108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37" name="Google Shape;837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08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39" name="Google Shape;839;p108"/>
          <p:cNvSpPr txBox="1"/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40" name="Google Shape;840;p108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 not the end of the story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9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47" name="Google Shape;847;p109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Support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48" name="Google Shape;848;p109"/>
          <p:cNvPicPr preferRelativeResize="0"/>
          <p:nvPr/>
        </p:nvPicPr>
        <p:blipFill rotWithShape="1">
          <a:blip r:embed="rId3">
            <a:alphaModFix/>
          </a:blip>
          <a:srcRect b="2145" l="1323" r="6144" t="1635"/>
          <a:stretch/>
        </p:blipFill>
        <p:spPr>
          <a:xfrm>
            <a:off x="5488002" y="2091560"/>
            <a:ext cx="4986449" cy="341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9" name="Google Shape;849;p109"/>
          <p:cNvGrpSpPr/>
          <p:nvPr/>
        </p:nvGrpSpPr>
        <p:grpSpPr>
          <a:xfrm>
            <a:off x="641724" y="2117743"/>
            <a:ext cx="4739579" cy="1801636"/>
            <a:chOff x="341376" y="802826"/>
            <a:chExt cx="4777801" cy="2425792"/>
          </a:xfrm>
        </p:grpSpPr>
        <p:sp>
          <p:nvSpPr>
            <p:cNvPr id="850" name="Google Shape;850;p109"/>
            <p:cNvSpPr/>
            <p:nvPr/>
          </p:nvSpPr>
          <p:spPr>
            <a:xfrm>
              <a:off x="341377" y="1328418"/>
              <a:ext cx="4777800" cy="19002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Regular Expressions</a:t>
              </a:r>
              <a:endParaRPr/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Element-wise operations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3200" lvl="2" marL="6858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•"/>
              </a:pPr>
              <a:r>
                <a:rPr b="0" i="0" lang="en-US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Split, Find, Extract, Cat, Typecasting, etc…</a:t>
              </a:r>
              <a:endParaRPr b="0" i="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String GroupBys, Joins</a:t>
              </a:r>
              <a:endParaRPr/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Categorical columns fully on GPU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0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Current v0.9 String Support</a:t>
              </a:r>
              <a:endParaRPr/>
            </a:p>
          </p:txBody>
        </p:sp>
      </p:grpSp>
      <p:grpSp>
        <p:nvGrpSpPr>
          <p:cNvPr id="852" name="Google Shape;852;p109"/>
          <p:cNvGrpSpPr/>
          <p:nvPr/>
        </p:nvGrpSpPr>
        <p:grpSpPr>
          <a:xfrm>
            <a:off x="641724" y="4040080"/>
            <a:ext cx="4739579" cy="1546754"/>
            <a:chOff x="341375" y="802826"/>
            <a:chExt cx="4777801" cy="2082610"/>
          </a:xfrm>
        </p:grpSpPr>
        <p:sp>
          <p:nvSpPr>
            <p:cNvPr id="853" name="Google Shape;853;p109"/>
            <p:cNvSpPr/>
            <p:nvPr/>
          </p:nvSpPr>
          <p:spPr>
            <a:xfrm>
              <a:off x="341376" y="1328436"/>
              <a:ext cx="4777800" cy="15570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Combining cuStrings into libcudf</a:t>
              </a:r>
              <a:endParaRPr b="0" i="0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performance optimization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More Pandas String API compatibility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JIT-compiled String UDFs</a:t>
              </a:r>
              <a:endParaRPr/>
            </a:p>
          </p:txBody>
        </p:sp>
        <p:sp>
          <p:nvSpPr>
            <p:cNvPr id="854" name="Google Shape;854;p109"/>
            <p:cNvSpPr/>
            <p:nvPr/>
          </p:nvSpPr>
          <p:spPr>
            <a:xfrm>
              <a:off x="341375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v0.10+ String Support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0"/>
          <p:cNvSpPr txBox="1"/>
          <p:nvPr>
            <p:ph idx="1" type="body"/>
          </p:nvPr>
        </p:nvSpPr>
        <p:spPr>
          <a:xfrm>
            <a:off x="516750" y="1850465"/>
            <a:ext cx="4842900" cy="3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Follow Pandas </a:t>
            </a:r>
            <a:r>
              <a:rPr lang="en-US" sz="1600">
                <a:solidFill>
                  <a:schemeClr val="dk2"/>
                </a:solidFill>
              </a:rPr>
              <a:t>APIs and provide &gt;10x speedup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CSV Reader - v0.2, CSV Writer v0.8</a:t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Parquet Reader – v0.7, Parquet Writer v0.10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ORC Reader – v0.7, ORC Writer v0.10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JSON Reader - v0.8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Avro Reader - v0.9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GPU Direct Storage integration in progress for bypassing PCIe bottlenecks!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Key is GPU-accelerating both parsing and decompression wherever possible</a:t>
            </a:r>
            <a:endParaRPr sz="1600"/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861" name="Google Shape;861;p110"/>
          <p:cNvSpPr/>
          <p:nvPr/>
        </p:nvSpPr>
        <p:spPr>
          <a:xfrm>
            <a:off x="544654" y="5434774"/>
            <a:ext cx="9955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Source: </a:t>
            </a:r>
            <a:r>
              <a:rPr i="1" lang="en-US" sz="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Apache Crail blog: </a:t>
            </a:r>
            <a:r>
              <a:rPr i="1" lang="en-US" sz="800" u="sng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SQL Performance: Part 1 - Input File Formats</a:t>
            </a:r>
            <a:endParaRPr i="1" sz="8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62" name="Google Shape;862;p110"/>
          <p:cNvPicPr preferRelativeResize="0"/>
          <p:nvPr/>
        </p:nvPicPr>
        <p:blipFill rotWithShape="1">
          <a:blip r:embed="rId4">
            <a:alphaModFix/>
          </a:blip>
          <a:srcRect b="0" l="4030" r="-4030" t="0"/>
          <a:stretch/>
        </p:blipFill>
        <p:spPr>
          <a:xfrm>
            <a:off x="5128760" y="2089150"/>
            <a:ext cx="5844041" cy="31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10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Extraction is the Cornerstone</a:t>
            </a:r>
            <a:endParaRPr/>
          </a:p>
        </p:txBody>
      </p:sp>
      <p:sp>
        <p:nvSpPr>
          <p:cNvPr id="864" name="Google Shape;864;p110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cuIO </a:t>
            </a:r>
            <a:r>
              <a:rPr lang="en-US" sz="2400">
                <a:solidFill>
                  <a:schemeClr val="lt2"/>
                </a:solidFill>
              </a:rPr>
              <a:t>for Faster Data Loading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1"/>
          <p:cNvSpPr txBox="1"/>
          <p:nvPr>
            <p:ph type="title"/>
          </p:nvPr>
        </p:nvSpPr>
        <p:spPr>
          <a:xfrm>
            <a:off x="0" y="2399130"/>
            <a:ext cx="10972800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is not just DataFrames!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5" name="Google Shape;875;p112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76" name="Google Shape;876;p112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12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78" name="Google Shape;878;p112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79" name="Google Shape;879;p112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80" name="Google Shape;880;p112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81" name="Google Shape;881;p112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2" name="Google Shape;882;p112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3" name="Google Shape;883;p112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84" name="Google Shape;884;p112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85" name="Google Shape;885;p112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86" name="Google Shape;886;p112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87" name="Google Shape;88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12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889" name="Google Shape;889;p112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bridges into the array ecosystem</a:t>
            </a:r>
            <a:endParaRPr sz="2000"/>
          </a:p>
        </p:txBody>
      </p:sp>
      <p:sp>
        <p:nvSpPr>
          <p:cNvPr id="890" name="Google Shape;890;p112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91" name="Google Shape;891;p112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892" name="Google Shape;892;p112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93" name="Google Shape;893;p112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94" name="Google Shape;894;p112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95" name="Google Shape;895;p112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373" name="Google Shape;373;p8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374" name="Google Shape;374;p86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375" name="Google Shape;375;p86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6" name="Google Shape;376;p86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7" name="Google Shape;377;p86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8" name="Google Shape;378;p86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9" name="Google Shape;379;p86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0" name="Google Shape;380;p86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1" name="Google Shape;381;p86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2" name="Google Shape;382;p86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3" name="Google Shape;383;p86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4" name="Google Shape;384;p86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5" name="Google Shape;385;p86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6" name="Google Shape;386;p86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7" name="Google Shape;387;p86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8" name="Google Shape;388;p86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89" name="Google Shape;389;p86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90" name="Google Shape;390;p86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1" name="Google Shape;391;p86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2" name="Google Shape;392;p86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93" name="Google Shape;393;p86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4" name="Google Shape;394;p86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5" name="Google Shape;395;p86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cxnSp>
        <p:nvCxnSpPr>
          <p:cNvPr id="396" name="Google Shape;396;p86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fmla="val -1332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7" name="Google Shape;397;p86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fmla="val -1660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8" name="Google Shape;398;p86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86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86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401" name="Google Shape;401;p86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3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02" name="Google Shape;902;p113"/>
          <p:cNvSpPr txBox="1"/>
          <p:nvPr>
            <p:ph idx="2" type="body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__cuda_array_interface__</a:t>
            </a:r>
            <a:endParaRPr/>
          </a:p>
        </p:txBody>
      </p:sp>
      <p:pic>
        <p:nvPicPr>
          <p:cNvPr id="903" name="Google Shape;90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7082" y="2219131"/>
            <a:ext cx="1607370" cy="161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0804" y="5086671"/>
            <a:ext cx="4022608" cy="8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351" y="2909228"/>
            <a:ext cx="31750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6635" y="4559749"/>
            <a:ext cx="3057692" cy="130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5308" y="1735603"/>
            <a:ext cx="2857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13"/>
          <p:cNvSpPr txBox="1"/>
          <p:nvPr/>
        </p:nvSpPr>
        <p:spPr>
          <a:xfrm>
            <a:off x="7023375" y="1775275"/>
            <a:ext cx="17442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b="1"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4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15" name="Google Shape;915;p114"/>
          <p:cNvSpPr txBox="1"/>
          <p:nvPr>
            <p:ph idx="2" type="body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chemeClr val="accent3"/>
                </a:solidFill>
              </a:rPr>
              <a:t>__cuda_array_interface__</a:t>
            </a:r>
            <a:endParaRPr/>
          </a:p>
        </p:txBody>
      </p:sp>
      <p:pic>
        <p:nvPicPr>
          <p:cNvPr id="916" name="Google Shape;91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4549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5977" y="3170636"/>
            <a:ext cx="2194875" cy="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4419" y="3070912"/>
            <a:ext cx="2375116" cy="118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Google Shape;922;p114"/>
          <p:cNvCxnSpPr/>
          <p:nvPr/>
        </p:nvCxnSpPr>
        <p:spPr>
          <a:xfrm>
            <a:off x="7023370" y="3501957"/>
            <a:ext cx="1391056" cy="0"/>
          </a:xfrm>
          <a:prstGeom prst="straightConnector1">
            <a:avLst/>
          </a:prstGeom>
          <a:noFill/>
          <a:ln cap="flat" cmpd="sng" w="38100">
            <a:solidFill>
              <a:srgbClr val="FED17D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23" name="Google Shape;923;p114"/>
          <p:cNvCxnSpPr/>
          <p:nvPr/>
        </p:nvCxnSpPr>
        <p:spPr>
          <a:xfrm>
            <a:off x="6332706" y="4387174"/>
            <a:ext cx="496829" cy="486383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24" name="Google Shape;924;p114"/>
          <p:cNvCxnSpPr/>
          <p:nvPr/>
        </p:nvCxnSpPr>
        <p:spPr>
          <a:xfrm flipH="1" rot="10800000">
            <a:off x="4747098" y="4433571"/>
            <a:ext cx="451342" cy="563008"/>
          </a:xfrm>
          <a:prstGeom prst="straightConnector1">
            <a:avLst/>
          </a:prstGeom>
          <a:noFill/>
          <a:ln cap="flat" cmpd="sng" w="38100">
            <a:solidFill>
              <a:srgbClr val="FED17D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25" name="Google Shape;925;p114"/>
          <p:cNvCxnSpPr/>
          <p:nvPr/>
        </p:nvCxnSpPr>
        <p:spPr>
          <a:xfrm>
            <a:off x="3473186" y="3483100"/>
            <a:ext cx="748905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26" name="Google Shape;926;p114"/>
          <p:cNvCxnSpPr/>
          <p:nvPr/>
        </p:nvCxnSpPr>
        <p:spPr>
          <a:xfrm flipH="1" rot="10800000">
            <a:off x="5017684" y="4433571"/>
            <a:ext cx="451342" cy="563008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27" name="Google Shape;927;p114"/>
          <p:cNvCxnSpPr/>
          <p:nvPr/>
        </p:nvCxnSpPr>
        <p:spPr>
          <a:xfrm>
            <a:off x="6062120" y="4420114"/>
            <a:ext cx="496829" cy="486383"/>
          </a:xfrm>
          <a:prstGeom prst="straightConnector1">
            <a:avLst/>
          </a:prstGeom>
          <a:noFill/>
          <a:ln cap="flat" cmpd="sng" w="38100">
            <a:solidFill>
              <a:srgbClr val="FED17D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28" name="Google Shape;928;p114"/>
          <p:cNvCxnSpPr/>
          <p:nvPr/>
        </p:nvCxnSpPr>
        <p:spPr>
          <a:xfrm>
            <a:off x="5017681" y="2422949"/>
            <a:ext cx="496800" cy="486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29" name="Google Shape;929;p114"/>
          <p:cNvCxnSpPr/>
          <p:nvPr/>
        </p:nvCxnSpPr>
        <p:spPr>
          <a:xfrm>
            <a:off x="4747095" y="2455889"/>
            <a:ext cx="496800" cy="486300"/>
          </a:xfrm>
          <a:prstGeom prst="straightConnector1">
            <a:avLst/>
          </a:prstGeom>
          <a:noFill/>
          <a:ln cap="flat" cmpd="sng" w="38100">
            <a:solidFill>
              <a:srgbClr val="FED17D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30" name="Google Shape;930;p114"/>
          <p:cNvSpPr txBox="1"/>
          <p:nvPr/>
        </p:nvSpPr>
        <p:spPr>
          <a:xfrm>
            <a:off x="68295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b="1"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31" name="Google Shape;931;p114"/>
          <p:cNvCxnSpPr/>
          <p:nvPr/>
        </p:nvCxnSpPr>
        <p:spPr>
          <a:xfrm flipH="1" rot="10800000">
            <a:off x="6829886" y="2417504"/>
            <a:ext cx="451200" cy="563100"/>
          </a:xfrm>
          <a:prstGeom prst="straightConnector1">
            <a:avLst/>
          </a:prstGeom>
          <a:noFill/>
          <a:ln cap="flat" cmpd="sng" w="38100">
            <a:solidFill>
              <a:srgbClr val="FED17D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1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938" name="Google Shape;938;p115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CUDA Python arrays</a:t>
            </a:r>
            <a:endParaRPr/>
          </a:p>
        </p:txBody>
      </p:sp>
      <p:pic>
        <p:nvPicPr>
          <p:cNvPr id="939" name="Google Shape;93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526" y="2038240"/>
            <a:ext cx="2497051" cy="106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862" y="2277151"/>
            <a:ext cx="2819961" cy="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0980" y="1914800"/>
            <a:ext cx="1310157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086" y="3552819"/>
            <a:ext cx="44069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15"/>
          <p:cNvSpPr/>
          <p:nvPr/>
        </p:nvSpPr>
        <p:spPr>
          <a:xfrm>
            <a:off x="5114441" y="4108354"/>
            <a:ext cx="5486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NumPy to distributed clusters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Used in climate science, imaging, HPC analysis up to 100TB size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seamlessly accelerated with GPUs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Benchmark: single-GPU CuPy vs NumPy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950" name="Google Shape;950;p116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/>
              <a:t>More details: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https://blog.dask.org/2019/06/27/single-gpu-cupy-benchmarks</a:t>
            </a:r>
            <a:endParaRPr/>
          </a:p>
        </p:txBody>
      </p:sp>
      <p:pic>
        <p:nvPicPr>
          <p:cNvPr id="951" name="Google Shape;951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8050" y="1281874"/>
            <a:ext cx="8128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1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SVD Benchmark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958" name="Google Shape;95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7" y="1919852"/>
            <a:ext cx="7131956" cy="3901983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1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CuPy Doing Complex Workflows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5" name="Google Shape;965;p118"/>
          <p:cNvGraphicFramePr/>
          <p:nvPr/>
        </p:nvGraphicFramePr>
        <p:xfrm>
          <a:off x="960325" y="21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{9638D351-4A2F-4B40-A9C6-80C282CCB0B0}</a:tableStyleId>
              </a:tblPr>
              <a:tblGrid>
                <a:gridCol w="1658325"/>
                <a:gridCol w="1010075"/>
              </a:tblGrid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Architecture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Single CPU Core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2hr 39min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Forty CPU Cores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11min 30s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One GPU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1min 37s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Eight GPUs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966" name="Google Shape;966;p11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Also…Achievement Unlocked: </a:t>
            </a:r>
            <a:endParaRPr/>
          </a:p>
        </p:txBody>
      </p:sp>
      <p:sp>
        <p:nvSpPr>
          <p:cNvPr id="967" name="Google Shape;967;p11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Petabyte Scale Data Analytics with Dask and CuPy</a:t>
            </a:r>
            <a:endParaRPr/>
          </a:p>
        </p:txBody>
      </p:sp>
      <p:pic>
        <p:nvPicPr>
          <p:cNvPr id="968" name="Google Shape;968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0393" y="1944817"/>
            <a:ext cx="4461120" cy="1774628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8"/>
          <p:cNvSpPr/>
          <p:nvPr/>
        </p:nvSpPr>
        <p:spPr>
          <a:xfrm>
            <a:off x="6487268" y="3868829"/>
            <a:ext cx="3735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 configuration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20x GCP instances, each instance has: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1 VM socket (Intel Xeon CPU @ 2.30GHz), 2-core, 2 threads/core, 132GB mem, GbE ethernet, 950 GB disk</a:t>
            </a:r>
            <a:endParaRPr b="1"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4x NVIDIA Tesla P100-16GB-PCIe (total GPU DRAM across nodes 1.22 TB)</a:t>
            </a:r>
            <a:endParaRPr b="1"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Ubuntu 18.04, RAPIDS 0.5.1, Dask=1.1.1, Dask-Distributed=1.1.1, CuPY=5.2.0, CUDA 10.0.130</a:t>
            </a:r>
            <a:endParaRPr b="1" i="0" sz="1200" u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0" name="Google Shape;970;p118"/>
          <p:cNvSpPr/>
          <p:nvPr/>
        </p:nvSpPr>
        <p:spPr>
          <a:xfrm>
            <a:off x="3970308" y="3086100"/>
            <a:ext cx="2140200" cy="9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18"/>
          <p:cNvSpPr txBox="1"/>
          <p:nvPr/>
        </p:nvSpPr>
        <p:spPr>
          <a:xfrm>
            <a:off x="699883" y="4999807"/>
            <a:ext cx="3189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https://blog.dask.org/2019/01/03/dask-array-gpus-first-steps</a:t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9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978" name="Google Shape;978;p119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More Dask Awesomeness from RAPIDS</a:t>
            </a:r>
            <a:endParaRPr/>
          </a:p>
        </p:txBody>
      </p:sp>
      <p:sp>
        <p:nvSpPr>
          <p:cNvPr id="979" name="Google Shape;979;p119"/>
          <p:cNvSpPr/>
          <p:nvPr/>
        </p:nvSpPr>
        <p:spPr>
          <a:xfrm>
            <a:off x="1232251" y="4912667"/>
            <a:ext cx="3440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https://youtu.be/gV0cykgsTPM</a:t>
            </a:r>
            <a:endParaRPr/>
          </a:p>
        </p:txBody>
      </p:sp>
      <p:sp>
        <p:nvSpPr>
          <p:cNvPr id="980" name="Google Shape;980;p119"/>
          <p:cNvSpPr/>
          <p:nvPr/>
        </p:nvSpPr>
        <p:spPr>
          <a:xfrm>
            <a:off x="6426823" y="4912667"/>
            <a:ext cx="3428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https://youtu.be/R5CiXti_MWo</a:t>
            </a:r>
            <a:endParaRPr/>
          </a:p>
        </p:txBody>
      </p:sp>
      <p:pic>
        <p:nvPicPr>
          <p:cNvPr id="981" name="Google Shape;981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719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152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0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3" name="Google Shape;993;p121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94" name="Google Shape;994;p121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121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996" name="Google Shape;996;p121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997" name="Google Shape;997;p121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998" name="Google Shape;998;p121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999" name="Google Shape;999;p121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0" name="Google Shape;1000;p121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1" name="Google Shape;1001;p121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02" name="Google Shape;1002;p121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03" name="Google Shape;1003;p121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04" name="Google Shape;1004;p121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005" name="Google Shape;1005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21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007" name="Google Shape;1007;p121"/>
          <p:cNvSpPr txBox="1"/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1008" name="Google Shape;1008;p121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models more problems</a:t>
            </a:r>
            <a:endParaRPr/>
          </a:p>
        </p:txBody>
      </p:sp>
      <p:sp>
        <p:nvSpPr>
          <p:cNvPr id="1009" name="Google Shape;1009;p121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010" name="Google Shape;1010;p121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011" name="Google Shape;1011;p121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012" name="Google Shape;1012;p121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013" name="Google Shape;1013;p121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2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endParaRPr/>
          </a:p>
        </p:txBody>
      </p:sp>
      <p:sp>
        <p:nvSpPr>
          <p:cNvPr id="1020" name="Google Shape;1020;p122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 sizes continue to grow</a:t>
            </a:r>
            <a:endParaRPr/>
          </a:p>
        </p:txBody>
      </p:sp>
      <p:pic>
        <p:nvPicPr>
          <p:cNvPr descr="A close up of a map&#10;&#10;Description generated with high confidence" id="1021" name="Google Shape;1021;p122"/>
          <p:cNvPicPr preferRelativeResize="0"/>
          <p:nvPr/>
        </p:nvPicPr>
        <p:blipFill rotWithShape="1">
          <a:blip r:embed="rId3">
            <a:alphaModFix/>
          </a:blip>
          <a:srcRect b="-1339" l="0" r="0" t="0"/>
          <a:stretch/>
        </p:blipFill>
        <p:spPr>
          <a:xfrm>
            <a:off x="2369740" y="2216833"/>
            <a:ext cx="6440893" cy="34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22"/>
          <p:cNvSpPr txBox="1"/>
          <p:nvPr/>
        </p:nvSpPr>
        <p:spPr>
          <a:xfrm>
            <a:off x="4291873" y="2646277"/>
            <a:ext cx="2596625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Histograms / Distributions</a:t>
            </a:r>
            <a:endParaRPr/>
          </a:p>
        </p:txBody>
      </p:sp>
      <p:sp>
        <p:nvSpPr>
          <p:cNvPr id="1023" name="Google Shape;1023;p122"/>
          <p:cNvSpPr txBox="1"/>
          <p:nvPr/>
        </p:nvSpPr>
        <p:spPr>
          <a:xfrm>
            <a:off x="4466079" y="3278907"/>
            <a:ext cx="2248211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Dimension Reduction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Selection</a:t>
            </a:r>
            <a:endParaRPr/>
          </a:p>
        </p:txBody>
      </p:sp>
      <p:sp>
        <p:nvSpPr>
          <p:cNvPr id="1024" name="Google Shape;1024;p122"/>
          <p:cNvSpPr txBox="1"/>
          <p:nvPr/>
        </p:nvSpPr>
        <p:spPr>
          <a:xfrm>
            <a:off x="4831612" y="4143708"/>
            <a:ext cx="1497003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Outliers</a:t>
            </a:r>
            <a:endParaRPr/>
          </a:p>
        </p:txBody>
      </p:sp>
      <p:sp>
        <p:nvSpPr>
          <p:cNvPr id="1025" name="Google Shape;1025;p122"/>
          <p:cNvSpPr txBox="1"/>
          <p:nvPr/>
        </p:nvSpPr>
        <p:spPr>
          <a:xfrm>
            <a:off x="5117685" y="4937543"/>
            <a:ext cx="944997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Sampling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6" name="Google Shape;1026;p122"/>
          <p:cNvSpPr txBox="1"/>
          <p:nvPr/>
        </p:nvSpPr>
        <p:spPr>
          <a:xfrm>
            <a:off x="4533135" y="1952484"/>
            <a:ext cx="2114096" cy="318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Massive Dataset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7" name="Google Shape;1027;p122"/>
          <p:cNvSpPr txBox="1"/>
          <p:nvPr/>
        </p:nvSpPr>
        <p:spPr>
          <a:xfrm>
            <a:off x="569739" y="3011681"/>
            <a:ext cx="3079920" cy="567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to start with as much data as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and explore / preprocess to scale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performance needs.</a:t>
            </a:r>
            <a:endParaRPr/>
          </a:p>
        </p:txBody>
      </p:sp>
      <p:pic>
        <p:nvPicPr>
          <p:cNvPr descr="Line Arrow: Rotate right" id="1028" name="Google Shape;1028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7168" y="3253557"/>
            <a:ext cx="1525304" cy="152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22"/>
          <p:cNvSpPr txBox="1"/>
          <p:nvPr/>
        </p:nvSpPr>
        <p:spPr>
          <a:xfrm>
            <a:off x="7262146" y="4436199"/>
            <a:ext cx="2821654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Iterate. Cross Validate &amp; Grid Search.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0" name="Google Shape;1030;p122"/>
          <p:cNvSpPr txBox="1"/>
          <p:nvPr/>
        </p:nvSpPr>
        <p:spPr>
          <a:xfrm>
            <a:off x="7331709" y="4682070"/>
            <a:ext cx="1736967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 some more.</a:t>
            </a:r>
            <a:endParaRPr/>
          </a:p>
        </p:txBody>
      </p:sp>
      <p:sp>
        <p:nvSpPr>
          <p:cNvPr id="1031" name="Google Shape;1031;p122"/>
          <p:cNvSpPr txBox="1"/>
          <p:nvPr/>
        </p:nvSpPr>
        <p:spPr>
          <a:xfrm>
            <a:off x="3753442" y="5550279"/>
            <a:ext cx="3673481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Meet reasonable speed vs accuracy tradeoff</a:t>
            </a:r>
            <a:endParaRPr/>
          </a:p>
        </p:txBody>
      </p:sp>
      <p:sp>
        <p:nvSpPr>
          <p:cNvPr id="1032" name="Google Shape;1032;p122"/>
          <p:cNvSpPr txBox="1"/>
          <p:nvPr/>
        </p:nvSpPr>
        <p:spPr>
          <a:xfrm>
            <a:off x="2632292" y="4819819"/>
            <a:ext cx="1271797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Hours? Days?</a:t>
            </a:r>
            <a:endParaRPr b="0" i="0" sz="1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33" name="Google Shape;1033;p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7109" y="3732419"/>
            <a:ext cx="706430" cy="7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22"/>
          <p:cNvSpPr/>
          <p:nvPr/>
        </p:nvSpPr>
        <p:spPr>
          <a:xfrm>
            <a:off x="2482561" y="3790208"/>
            <a:ext cx="1328612" cy="92716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7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07" name="Google Shape;407;p8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08" name="Google Shape;408;p87"/>
          <p:cNvSpPr txBox="1"/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09" name="Google Shape;409;p87"/>
          <p:cNvSpPr txBox="1"/>
          <p:nvPr>
            <p:ph idx="2" type="body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bane of productivity and performance</a:t>
            </a:r>
            <a:endParaRPr/>
          </a:p>
        </p:txBody>
      </p:sp>
      <p:grpSp>
        <p:nvGrpSpPr>
          <p:cNvPr id="410" name="Google Shape;410;p87"/>
          <p:cNvGrpSpPr/>
          <p:nvPr/>
        </p:nvGrpSpPr>
        <p:grpSpPr>
          <a:xfrm>
            <a:off x="898366" y="1547823"/>
            <a:ext cx="8988156" cy="4381567"/>
            <a:chOff x="362478" y="1664948"/>
            <a:chExt cx="8988156" cy="4381567"/>
          </a:xfrm>
        </p:grpSpPr>
        <p:grpSp>
          <p:nvGrpSpPr>
            <p:cNvPr id="411" name="Google Shape;411;p87"/>
            <p:cNvGrpSpPr/>
            <p:nvPr/>
          </p:nvGrpSpPr>
          <p:grpSpPr>
            <a:xfrm>
              <a:off x="1036950" y="2233382"/>
              <a:ext cx="3197575" cy="3196981"/>
              <a:chOff x="1270481" y="2254961"/>
              <a:chExt cx="3197575" cy="3196981"/>
            </a:xfrm>
          </p:grpSpPr>
          <p:pic>
            <p:nvPicPr>
              <p:cNvPr id="412" name="Google Shape;412;p8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270481" y="2254961"/>
                <a:ext cx="3197575" cy="31969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3" name="Google Shape;413;p87"/>
              <p:cNvSpPr/>
              <p:nvPr/>
            </p:nvSpPr>
            <p:spPr>
              <a:xfrm>
                <a:off x="1837038" y="2812926"/>
                <a:ext cx="2067600" cy="204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4" name="Google Shape;414;p87"/>
            <p:cNvSpPr txBox="1"/>
            <p:nvPr/>
          </p:nvSpPr>
          <p:spPr>
            <a:xfrm>
              <a:off x="362478" y="3656435"/>
              <a:ext cx="6174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/>
            </a:p>
          </p:txBody>
        </p:sp>
        <p:sp>
          <p:nvSpPr>
            <p:cNvPr id="415" name="Google Shape;415;p87"/>
            <p:cNvSpPr/>
            <p:nvPr/>
          </p:nvSpPr>
          <p:spPr>
            <a:xfrm>
              <a:off x="6860756" y="2441438"/>
              <a:ext cx="16641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16" name="Google Shape;416;p87"/>
            <p:cNvCxnSpPr/>
            <p:nvPr/>
          </p:nvCxnSpPr>
          <p:spPr>
            <a:xfrm>
              <a:off x="3322355" y="3208639"/>
              <a:ext cx="39282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114300">
              <a:solidFill>
                <a:srgbClr val="969696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17" name="Google Shape;417;p87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18" name="Google Shape;418;p87"/>
            <p:cNvCxnSpPr/>
            <p:nvPr/>
          </p:nvCxnSpPr>
          <p:spPr>
            <a:xfrm>
              <a:off x="3330592" y="4481384"/>
              <a:ext cx="39282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114300">
              <a:solidFill>
                <a:srgbClr val="969696"/>
              </a:solidFill>
              <a:prstDash val="solid"/>
              <a:round/>
              <a:headEnd len="med" w="med" type="triangle"/>
              <a:tailEnd len="sm" w="sm" type="non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19" name="Google Shape;419;p87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20" name="Google Shape;420;p87"/>
            <p:cNvCxnSpPr/>
            <p:nvPr/>
          </p:nvCxnSpPr>
          <p:spPr>
            <a:xfrm rot="10800000">
              <a:off x="2641480" y="3426680"/>
              <a:ext cx="0" cy="844500"/>
            </a:xfrm>
            <a:prstGeom prst="straightConnector1">
              <a:avLst/>
            </a:prstGeom>
            <a:noFill/>
            <a:ln cap="flat" cmpd="sng" w="38100">
              <a:solidFill>
                <a:srgbClr val="969696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421" name="Google Shape;421;p87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22" name="Google Shape;422;p87"/>
            <p:cNvSpPr/>
            <p:nvPr/>
          </p:nvSpPr>
          <p:spPr>
            <a:xfrm>
              <a:off x="1952368" y="4271181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cxnSp>
          <p:nvCxnSpPr>
            <p:cNvPr id="423" name="Google Shape;423;p87"/>
            <p:cNvCxnSpPr>
              <a:stCxn id="424" idx="3"/>
            </p:cNvCxnSpPr>
            <p:nvPr/>
          </p:nvCxnSpPr>
          <p:spPr>
            <a:xfrm flipH="1" rot="10800000">
              <a:off x="3558356" y="4917465"/>
              <a:ext cx="4134300" cy="912000"/>
            </a:xfrm>
            <a:prstGeom prst="bentConnector3">
              <a:avLst>
                <a:gd fmla="val 100056" name="adj1"/>
              </a:avLst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25" name="Google Shape;425;p87"/>
            <p:cNvSpPr/>
            <p:nvPr/>
          </p:nvSpPr>
          <p:spPr>
            <a:xfrm>
              <a:off x="7258792" y="4049321"/>
              <a:ext cx="867972" cy="867972"/>
            </a:xfrm>
            <a:prstGeom prst="flowChartInternalStorage">
              <a:avLst/>
            </a:prstGeom>
            <a:solidFill>
              <a:srgbClr val="76B9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26" name="Google Shape;426;p87"/>
            <p:cNvSpPr/>
            <p:nvPr/>
          </p:nvSpPr>
          <p:spPr>
            <a:xfrm>
              <a:off x="1952368" y="29925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27" name="Google Shape;427;p87"/>
            <p:cNvCxnSpPr>
              <a:stCxn id="428" idx="3"/>
            </p:cNvCxnSpPr>
            <p:nvPr/>
          </p:nvCxnSpPr>
          <p:spPr>
            <a:xfrm>
              <a:off x="3558356" y="1881998"/>
              <a:ext cx="4134300" cy="1186800"/>
            </a:xfrm>
            <a:prstGeom prst="bentConnector3">
              <a:avLst>
                <a:gd fmla="val 99823" name="adj1"/>
              </a:avLst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med" w="med" type="triangle"/>
              <a:tailEnd len="sm" w="sm" type="non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29" name="Google Shape;429;p87"/>
            <p:cNvSpPr/>
            <p:nvPr/>
          </p:nvSpPr>
          <p:spPr>
            <a:xfrm>
              <a:off x="7258792" y="2776576"/>
              <a:ext cx="867972" cy="867972"/>
            </a:xfrm>
            <a:prstGeom prst="flowChartPredefinedProcess">
              <a:avLst/>
            </a:prstGeom>
            <a:solidFill>
              <a:srgbClr val="76B9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30" name="Google Shape;430;p87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31" name="Google Shape;431;p87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  <p:sp>
          <p:nvSpPr>
            <p:cNvPr id="428" name="Google Shape;428;p87"/>
            <p:cNvSpPr/>
            <p:nvPr/>
          </p:nvSpPr>
          <p:spPr>
            <a:xfrm>
              <a:off x="2180156" y="16649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sp>
          <p:nvSpPr>
            <p:cNvPr id="424" name="Google Shape;424;p87"/>
            <p:cNvSpPr/>
            <p:nvPr/>
          </p:nvSpPr>
          <p:spPr>
            <a:xfrm>
              <a:off x="2180156" y="5612415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sp>
          <p:nvSpPr>
            <p:cNvPr id="432" name="Google Shape;432;p87"/>
            <p:cNvSpPr txBox="1"/>
            <p:nvPr/>
          </p:nvSpPr>
          <p:spPr>
            <a:xfrm>
              <a:off x="8717034" y="3656426"/>
              <a:ext cx="6336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b="1"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23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Technology Stack</a:t>
            </a:r>
            <a:endParaRPr/>
          </a:p>
        </p:txBody>
      </p:sp>
      <p:grpSp>
        <p:nvGrpSpPr>
          <p:cNvPr id="1040" name="Google Shape;1040;p123"/>
          <p:cNvGrpSpPr/>
          <p:nvPr/>
        </p:nvGrpSpPr>
        <p:grpSpPr>
          <a:xfrm>
            <a:off x="953911" y="1685772"/>
            <a:ext cx="5046134" cy="3710317"/>
            <a:chOff x="3465688" y="2035727"/>
            <a:chExt cx="3544712" cy="2272465"/>
          </a:xfrm>
        </p:grpSpPr>
        <p:sp>
          <p:nvSpPr>
            <p:cNvPr id="1041" name="Google Shape;1041;p123"/>
            <p:cNvSpPr/>
            <p:nvPr/>
          </p:nvSpPr>
          <p:spPr>
            <a:xfrm>
              <a:off x="3465688" y="2035727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2" name="Google Shape;1042;p123"/>
            <p:cNvSpPr/>
            <p:nvPr/>
          </p:nvSpPr>
          <p:spPr>
            <a:xfrm>
              <a:off x="3465688" y="2427003"/>
              <a:ext cx="3544712" cy="316089"/>
            </a:xfrm>
            <a:prstGeom prst="rect">
              <a:avLst/>
            </a:prstGeom>
            <a:solidFill>
              <a:srgbClr val="EB89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3" name="Google Shape;1043;p123"/>
            <p:cNvSpPr/>
            <p:nvPr/>
          </p:nvSpPr>
          <p:spPr>
            <a:xfrm>
              <a:off x="3465688" y="2818279"/>
              <a:ext cx="3544712" cy="316089"/>
            </a:xfrm>
            <a:prstGeom prst="rect">
              <a:avLst/>
            </a:prstGeom>
            <a:solidFill>
              <a:srgbClr val="A94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Algorithms</a:t>
              </a:r>
              <a:endParaRPr/>
            </a:p>
          </p:txBody>
        </p:sp>
        <p:sp>
          <p:nvSpPr>
            <p:cNvPr id="1044" name="Google Shape;1044;p123"/>
            <p:cNvSpPr/>
            <p:nvPr/>
          </p:nvSpPr>
          <p:spPr>
            <a:xfrm>
              <a:off x="3465688" y="3209555"/>
              <a:ext cx="2111023" cy="316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Prims</a:t>
              </a:r>
              <a:endParaRPr/>
            </a:p>
          </p:txBody>
        </p:sp>
        <p:sp>
          <p:nvSpPr>
            <p:cNvPr id="1045" name="Google Shape;1045;p123"/>
            <p:cNvSpPr/>
            <p:nvPr/>
          </p:nvSpPr>
          <p:spPr>
            <a:xfrm>
              <a:off x="3465688" y="3525644"/>
              <a:ext cx="1111957" cy="3912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6" name="Google Shape;1046;p123"/>
            <p:cNvSpPr/>
            <p:nvPr/>
          </p:nvSpPr>
          <p:spPr>
            <a:xfrm>
              <a:off x="5661376" y="3209554"/>
              <a:ext cx="1349024" cy="3912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47" name="Google Shape;1047;p123"/>
            <p:cNvSpPr/>
            <p:nvPr/>
          </p:nvSpPr>
          <p:spPr>
            <a:xfrm>
              <a:off x="4662311" y="3600829"/>
              <a:ext cx="2348089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 Libraries</a:t>
              </a:r>
              <a:endParaRPr/>
            </a:p>
          </p:txBody>
        </p:sp>
        <p:sp>
          <p:nvSpPr>
            <p:cNvPr id="1048" name="Google Shape;1048;p123"/>
            <p:cNvSpPr/>
            <p:nvPr/>
          </p:nvSpPr>
          <p:spPr>
            <a:xfrm>
              <a:off x="3465688" y="3992103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</p:grpSp>
      <p:sp>
        <p:nvSpPr>
          <p:cNvPr id="1049" name="Google Shape;1049;p123"/>
          <p:cNvSpPr txBox="1"/>
          <p:nvPr/>
        </p:nvSpPr>
        <p:spPr>
          <a:xfrm>
            <a:off x="7542807" y="1685772"/>
            <a:ext cx="2009422" cy="1200329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cuML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50" name="Google Shape;1050;p123"/>
          <p:cNvSpPr txBox="1"/>
          <p:nvPr/>
        </p:nvSpPr>
        <p:spPr>
          <a:xfrm>
            <a:off x="7542807" y="3087765"/>
            <a:ext cx="1996303" cy="2308324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nvGraph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CUTLASS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cuBlas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051" name="Google Shape;1051;p123"/>
          <p:cNvCxnSpPr>
            <a:stCxn id="1041" idx="3"/>
            <a:endCxn id="1049" idx="1"/>
          </p:cNvCxnSpPr>
          <p:nvPr/>
        </p:nvCxnSpPr>
        <p:spPr>
          <a:xfrm>
            <a:off x="6000045" y="1943815"/>
            <a:ext cx="1542900" cy="3420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  <p:cxnSp>
        <p:nvCxnSpPr>
          <p:cNvPr id="1052" name="Google Shape;1052;p123"/>
          <p:cNvCxnSpPr/>
          <p:nvPr/>
        </p:nvCxnSpPr>
        <p:spPr>
          <a:xfrm>
            <a:off x="6000045" y="4241154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4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059" name="Google Shape;1059;p124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Scikit-Learn</a:t>
            </a:r>
            <a:endParaRPr/>
          </a:p>
        </p:txBody>
      </p:sp>
      <p:pic>
        <p:nvPicPr>
          <p:cNvPr id="1060" name="Google Shape;106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045" y="1375142"/>
            <a:ext cx="2979692" cy="3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24"/>
          <p:cNvSpPr/>
          <p:nvPr/>
        </p:nvSpPr>
        <p:spPr>
          <a:xfrm>
            <a:off x="4044048" y="1905546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/ Regression</a:t>
            </a:r>
            <a:endParaRPr sz="1200"/>
          </a:p>
        </p:txBody>
      </p:sp>
      <p:sp>
        <p:nvSpPr>
          <p:cNvPr id="1062" name="Google Shape;1062;p124"/>
          <p:cNvSpPr/>
          <p:nvPr/>
        </p:nvSpPr>
        <p:spPr>
          <a:xfrm>
            <a:off x="4044048" y="268322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</a:t>
            </a:r>
            <a:endParaRPr sz="1200"/>
          </a:p>
        </p:txBody>
      </p:sp>
      <p:sp>
        <p:nvSpPr>
          <p:cNvPr id="1063" name="Google Shape;1063;p124"/>
          <p:cNvSpPr/>
          <p:nvPr/>
        </p:nvSpPr>
        <p:spPr>
          <a:xfrm>
            <a:off x="4044048" y="34609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sz="1200"/>
          </a:p>
        </p:txBody>
      </p:sp>
      <p:sp>
        <p:nvSpPr>
          <p:cNvPr id="1064" name="Google Shape;1064;p124"/>
          <p:cNvSpPr/>
          <p:nvPr/>
        </p:nvSpPr>
        <p:spPr>
          <a:xfrm>
            <a:off x="4044048" y="41623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Decomposition &amp; Dimensionality Reduction</a:t>
            </a:r>
            <a:endParaRPr sz="1200"/>
          </a:p>
        </p:txBody>
      </p:sp>
      <p:sp>
        <p:nvSpPr>
          <p:cNvPr id="1065" name="Google Shape;1065;p124"/>
          <p:cNvSpPr/>
          <p:nvPr/>
        </p:nvSpPr>
        <p:spPr>
          <a:xfrm>
            <a:off x="4044048" y="49400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Time </a:t>
            </a: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eries</a:t>
            </a:r>
            <a:endParaRPr sz="1200"/>
          </a:p>
        </p:txBody>
      </p:sp>
      <p:sp>
        <p:nvSpPr>
          <p:cNvPr id="1066" name="Google Shape;1066;p124"/>
          <p:cNvSpPr txBox="1"/>
          <p:nvPr/>
        </p:nvSpPr>
        <p:spPr>
          <a:xfrm>
            <a:off x="7610344" y="1813836"/>
            <a:ext cx="2450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 / Random Forests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</a:t>
            </a:r>
            <a:endParaRPr/>
          </a:p>
        </p:txBody>
      </p:sp>
      <p:sp>
        <p:nvSpPr>
          <p:cNvPr id="1067" name="Google Shape;1067;p124"/>
          <p:cNvSpPr txBox="1"/>
          <p:nvPr/>
        </p:nvSpPr>
        <p:spPr>
          <a:xfrm>
            <a:off x="7610275" y="2513950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/>
              <a:t>Random forest / GBDT inference</a:t>
            </a:r>
            <a:endParaRPr b="1" sz="1200"/>
          </a:p>
        </p:txBody>
      </p:sp>
      <p:sp>
        <p:nvSpPr>
          <p:cNvPr id="1068" name="Google Shape;1068;p124"/>
          <p:cNvSpPr txBox="1"/>
          <p:nvPr/>
        </p:nvSpPr>
        <p:spPr>
          <a:xfrm>
            <a:off x="7610269" y="3381701"/>
            <a:ext cx="1980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K-Means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DBSCAN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/>
          </a:p>
        </p:txBody>
      </p:sp>
      <p:sp>
        <p:nvSpPr>
          <p:cNvPr id="1069" name="Google Shape;1069;p124"/>
          <p:cNvSpPr txBox="1"/>
          <p:nvPr/>
        </p:nvSpPr>
        <p:spPr>
          <a:xfrm>
            <a:off x="7610269" y="4000102"/>
            <a:ext cx="25635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 Components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Singular Value Decomposition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UMAP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Embedding</a:t>
            </a:r>
            <a:endParaRPr/>
          </a:p>
        </p:txBody>
      </p:sp>
      <p:sp>
        <p:nvSpPr>
          <p:cNvPr id="1070" name="Google Shape;1070;p124"/>
          <p:cNvSpPr txBox="1"/>
          <p:nvPr/>
        </p:nvSpPr>
        <p:spPr>
          <a:xfrm>
            <a:off x="7663131" y="4937067"/>
            <a:ext cx="1874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Holt-Winters</a:t>
            </a:r>
            <a:endParaRPr b="1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Kalman Filtering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1" name="Google Shape;1071;p124"/>
          <p:cNvSpPr/>
          <p:nvPr/>
        </p:nvSpPr>
        <p:spPr>
          <a:xfrm>
            <a:off x="1028155" y="4542254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Cross Validation</a:t>
            </a:r>
            <a:endParaRPr sz="1200"/>
          </a:p>
        </p:txBody>
      </p:sp>
      <p:sp>
        <p:nvSpPr>
          <p:cNvPr id="1072" name="Google Shape;1072;p124"/>
          <p:cNvSpPr txBox="1"/>
          <p:nvPr/>
        </p:nvSpPr>
        <p:spPr>
          <a:xfrm>
            <a:off x="1657404" y="5629287"/>
            <a:ext cx="1351652" cy="286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3" name="Google Shape;1073;p124"/>
          <p:cNvSpPr/>
          <p:nvPr/>
        </p:nvSpPr>
        <p:spPr>
          <a:xfrm>
            <a:off x="1028155" y="5187590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Hyper-parameter Tuning</a:t>
            </a:r>
            <a:endParaRPr sz="1200"/>
          </a:p>
        </p:txBody>
      </p:sp>
      <p:sp>
        <p:nvSpPr>
          <p:cNvPr id="1074" name="Google Shape;1074;p124"/>
          <p:cNvSpPr txBox="1"/>
          <p:nvPr/>
        </p:nvSpPr>
        <p:spPr>
          <a:xfrm>
            <a:off x="9590275" y="5486250"/>
            <a:ext cx="13518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900" u="sng"/>
              <a:t>Key:</a:t>
            </a:r>
            <a:endParaRPr b="1" sz="900" u="sng"/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Preexisting</a:t>
            </a:r>
            <a:endParaRPr sz="900"/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-US" sz="900"/>
              <a:t>NEW for 0.9</a:t>
            </a:r>
            <a:endParaRPr b="1" sz="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81" name="Google Shape;1081;p125"/>
          <p:cNvSpPr txBox="1"/>
          <p:nvPr>
            <p:ph idx="1" type="body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4000" lIns="118850" spcFirstLastPara="1" rIns="118850" wrap="square" tIns="6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sklearn.cluster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82" name="Google Shape;1082;p125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125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pandas</a:t>
            </a:r>
            <a:endParaRPr sz="12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pandas.DataFrame({'fea%d'%i: X[:, i]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i="0" sz="1200" u="none" cap="none" strike="noStrik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 close up of a map&#10;&#10;Description generated with high confidence" id="1084" name="Google Shape;1084;p125"/>
          <p:cNvPicPr preferRelativeResize="0"/>
          <p:nvPr/>
        </p:nvPicPr>
        <p:blipFill rotWithShape="1">
          <a:blip r:embed="rId3">
            <a:alphaModFix/>
          </a:blip>
          <a:srcRect b="2248" l="2232" r="282" t="0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1085" name="Google Shape;1085;p125"/>
          <p:cNvPicPr preferRelativeResize="0"/>
          <p:nvPr/>
        </p:nvPicPr>
        <p:blipFill rotWithShape="1">
          <a:blip r:embed="rId4">
            <a:alphaModFix/>
          </a:blip>
          <a:srcRect b="2839" l="2116" r="360" t="-77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25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CPU-Based Clustering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2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93" name="Google Shape;1093;p126"/>
          <p:cNvSpPr txBox="1"/>
          <p:nvPr>
            <p:ph idx="1" type="body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4000" lIns="118850" spcFirstLastPara="1" rIns="118850" wrap="square" tIns="6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cuml</a:t>
            </a: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94" name="Google Shape;1094;p126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26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endParaRPr b="1" sz="1200">
              <a:solidFill>
                <a:srgbClr val="FF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 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.DataFrame({'fea%d'%i: X[:, i]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i="0" sz="1200" u="none" cap="none" strike="noStrik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 close up of a map&#10;&#10;Description generated with high confidence" id="1096" name="Google Shape;1096;p126"/>
          <p:cNvPicPr preferRelativeResize="0"/>
          <p:nvPr/>
        </p:nvPicPr>
        <p:blipFill rotWithShape="1">
          <a:blip r:embed="rId3">
            <a:alphaModFix/>
          </a:blip>
          <a:srcRect b="2248" l="2232" r="282" t="0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1097" name="Google Shape;1097;p126"/>
          <p:cNvPicPr preferRelativeResize="0"/>
          <p:nvPr/>
        </p:nvPicPr>
        <p:blipFill rotWithShape="1">
          <a:blip r:embed="rId4">
            <a:alphaModFix/>
          </a:blip>
          <a:srcRect b="2839" l="2116" r="360" t="-77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26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GPU-Accelerated Clustering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2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Benchmarks: single-GPU cuML vs scikit-learn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1105" name="Google Shape;1105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252" y="1244689"/>
            <a:ext cx="6279619" cy="457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6227" y="1489435"/>
            <a:ext cx="2441050" cy="43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27"/>
          <p:cNvSpPr txBox="1"/>
          <p:nvPr/>
        </p:nvSpPr>
        <p:spPr>
          <a:xfrm>
            <a:off x="6181350" y="3673975"/>
            <a:ext cx="1451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1x V100 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vs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2x 20 core CPU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28"/>
          <p:cNvSpPr txBox="1"/>
          <p:nvPr>
            <p:ph idx="1" type="body"/>
          </p:nvPr>
        </p:nvSpPr>
        <p:spPr>
          <a:xfrm>
            <a:off x="516750" y="2103025"/>
            <a:ext cx="4407900" cy="371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cuML’s </a:t>
            </a:r>
            <a:r>
              <a:rPr b="1" lang="en-US"/>
              <a:t>Forest Inference Library</a:t>
            </a:r>
            <a:r>
              <a:rPr lang="en-US"/>
              <a:t> accelerates prediction (inference) for random forests and boosted decision trees:</a:t>
            </a:r>
            <a:endParaRPr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Works with existing saved models </a:t>
            </a:r>
            <a:br>
              <a:rPr lang="en-US"/>
            </a:br>
            <a:r>
              <a:rPr lang="en-US"/>
              <a:t>(XGBoost and LightGBM today, scikit-learn RF and cuML RF soon)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Lightweight Python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Single V100 GPU can infer up to 34x faster than XGBoost dual-CPU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 100 million forest inferences per sec (with 1000 trees) on a DGX-1</a:t>
            </a:r>
            <a:endParaRPr/>
          </a:p>
        </p:txBody>
      </p:sp>
      <p:sp>
        <p:nvSpPr>
          <p:cNvPr id="1114" name="Google Shape;1114;p12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Forest Inference</a:t>
            </a:r>
            <a:endParaRPr/>
          </a:p>
        </p:txBody>
      </p:sp>
      <p:sp>
        <p:nvSpPr>
          <p:cNvPr id="1115" name="Google Shape;1115;p12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Taking models from training to production</a:t>
            </a:r>
            <a:endParaRPr/>
          </a:p>
        </p:txBody>
      </p:sp>
      <p:pic>
        <p:nvPicPr>
          <p:cNvPr id="1116" name="Google Shape;1116;p1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350" y="1952256"/>
            <a:ext cx="5887800" cy="36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128"/>
          <p:cNvSpPr txBox="1"/>
          <p:nvPr/>
        </p:nvSpPr>
        <p:spPr>
          <a:xfrm>
            <a:off x="5788275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8" name="Google Shape;1118;p128"/>
          <p:cNvSpPr txBox="1"/>
          <p:nvPr/>
        </p:nvSpPr>
        <p:spPr>
          <a:xfrm>
            <a:off x="70037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36x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9" name="Google Shape;1119;p128"/>
          <p:cNvSpPr txBox="1"/>
          <p:nvPr/>
        </p:nvSpPr>
        <p:spPr>
          <a:xfrm>
            <a:off x="82192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34x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128"/>
          <p:cNvSpPr txBox="1"/>
          <p:nvPr/>
        </p:nvSpPr>
        <p:spPr>
          <a:xfrm>
            <a:off x="945060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2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26" name="Google Shape;1126;p12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August</a:t>
            </a:r>
            <a:r>
              <a:rPr lang="en-US"/>
              <a:t> 2019 - RAPIDS 0.9</a:t>
            </a:r>
            <a:endParaRPr/>
          </a:p>
        </p:txBody>
      </p:sp>
      <p:graphicFrame>
        <p:nvGraphicFramePr>
          <p:cNvPr id="1127" name="Google Shape;1127;p129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{FC7F454C-48F7-4E69-BF0E-94076960FAD7}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b="0" sz="1000" u="none" cap="none" strike="noStrike">
                        <a:solidFill>
                          <a:srgbClr val="76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cap="none" strike="noStrike">
                        <a:solidFill>
                          <a:srgbClr val="75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3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33" name="Google Shape;1133;p13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 2020</a:t>
            </a:r>
            <a:r>
              <a:rPr lang="en-US"/>
              <a:t> - RAPIDS 0.14</a:t>
            </a:r>
            <a:endParaRPr/>
          </a:p>
        </p:txBody>
      </p:sp>
      <p:graphicFrame>
        <p:nvGraphicFramePr>
          <p:cNvPr id="1134" name="Google Shape;1134;p130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{FC7F454C-48F7-4E69-BF0E-94076960FAD7}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31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cuGraph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5" name="Google Shape;1145;p132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46" name="Google Shape;1146;p132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32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148" name="Google Shape;1148;p132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149" name="Google Shape;1149;p132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150" name="Google Shape;1150;p132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151" name="Google Shape;1151;p132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2" name="Google Shape;1152;p132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53" name="Google Shape;1153;p132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54" name="Google Shape;1154;p132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55" name="Google Shape;1155;p132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56" name="Google Shape;1156;p132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157" name="Google Shape;1157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32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159" name="Google Shape;1159;p132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Analytics</a:t>
            </a:r>
            <a:endParaRPr/>
          </a:p>
        </p:txBody>
      </p:sp>
      <p:sp>
        <p:nvSpPr>
          <p:cNvPr id="1160" name="Google Shape;1160;p132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connections more insights</a:t>
            </a:r>
            <a:endParaRPr/>
          </a:p>
        </p:txBody>
      </p:sp>
      <p:sp>
        <p:nvSpPr>
          <p:cNvPr id="1161" name="Google Shape;1161;p132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162" name="Google Shape;1162;p132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163" name="Google Shape;1163;p132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164" name="Google Shape;1164;p132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165" name="Google Shape;1165;p132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38" name="Google Shape;438;p88"/>
          <p:cNvSpPr txBox="1"/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39" name="Google Shape;439;p88"/>
          <p:cNvSpPr txBox="1"/>
          <p:nvPr>
            <p:ph idx="2" type="body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What if we could keep data on the GPU?</a:t>
            </a:r>
            <a:endParaRPr/>
          </a:p>
        </p:txBody>
      </p:sp>
      <p:sp>
        <p:nvSpPr>
          <p:cNvPr id="440" name="Google Shape;440;p88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41" name="Google Shape;441;p88"/>
          <p:cNvSpPr/>
          <p:nvPr/>
        </p:nvSpPr>
        <p:spPr>
          <a:xfrm>
            <a:off x="7396644" y="2324313"/>
            <a:ext cx="1664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grpSp>
        <p:nvGrpSpPr>
          <p:cNvPr id="442" name="Google Shape;442;p88"/>
          <p:cNvGrpSpPr/>
          <p:nvPr/>
        </p:nvGrpSpPr>
        <p:grpSpPr>
          <a:xfrm>
            <a:off x="2488255" y="1866554"/>
            <a:ext cx="4091272" cy="3793375"/>
            <a:chOff x="1952368" y="1983679"/>
            <a:chExt cx="4091272" cy="3793375"/>
          </a:xfrm>
        </p:grpSpPr>
        <p:sp>
          <p:nvSpPr>
            <p:cNvPr id="443" name="Google Shape;443;p88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4" name="Google Shape;444;p88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5" name="Google Shape;445;p88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6" name="Google Shape;446;p88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47" name="Google Shape;447;p88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</p:grpSp>
      <p:sp>
        <p:nvSpPr>
          <p:cNvPr id="448" name="Google Shape;448;p88"/>
          <p:cNvSpPr/>
          <p:nvPr/>
        </p:nvSpPr>
        <p:spPr>
          <a:xfrm>
            <a:off x="2639854" y="332398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49" name="Google Shape;449;p88"/>
          <p:cNvGrpSpPr/>
          <p:nvPr/>
        </p:nvGrpSpPr>
        <p:grpSpPr>
          <a:xfrm>
            <a:off x="1572837" y="2116257"/>
            <a:ext cx="3197575" cy="3196981"/>
            <a:chOff x="1270481" y="2254961"/>
            <a:chExt cx="3197575" cy="3196981"/>
          </a:xfrm>
        </p:grpSpPr>
        <p:pic>
          <p:nvPicPr>
            <p:cNvPr id="450" name="Google Shape;450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481" y="2254961"/>
              <a:ext cx="3197575" cy="319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88"/>
            <p:cNvSpPr/>
            <p:nvPr/>
          </p:nvSpPr>
          <p:spPr>
            <a:xfrm>
              <a:off x="1837038" y="2812926"/>
              <a:ext cx="2067600" cy="204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52" name="Google Shape;452;p88"/>
          <p:cNvSpPr txBox="1"/>
          <p:nvPr/>
        </p:nvSpPr>
        <p:spPr>
          <a:xfrm>
            <a:off x="898366" y="3539310"/>
            <a:ext cx="6174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/>
          </a:p>
        </p:txBody>
      </p:sp>
      <p:cxnSp>
        <p:nvCxnSpPr>
          <p:cNvPr id="453" name="Google Shape;453;p88"/>
          <p:cNvCxnSpPr/>
          <p:nvPr/>
        </p:nvCxnSpPr>
        <p:spPr>
          <a:xfrm>
            <a:off x="3858243" y="3091514"/>
            <a:ext cx="3928200" cy="1800"/>
          </a:xfrm>
          <a:prstGeom prst="bentConnector3">
            <a:avLst>
              <a:gd fmla="val 50000" name="adj1"/>
            </a:avLst>
          </a:prstGeom>
          <a:noFill/>
          <a:ln cap="flat" cmpd="sng" w="114300">
            <a:solidFill>
              <a:srgbClr val="96969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cxnSp>
        <p:nvCxnSpPr>
          <p:cNvPr id="454" name="Google Shape;454;p88"/>
          <p:cNvCxnSpPr/>
          <p:nvPr/>
        </p:nvCxnSpPr>
        <p:spPr>
          <a:xfrm>
            <a:off x="3866480" y="4364259"/>
            <a:ext cx="3928200" cy="1800"/>
          </a:xfrm>
          <a:prstGeom prst="bentConnector3">
            <a:avLst>
              <a:gd fmla="val 50000" name="adj1"/>
            </a:avLst>
          </a:prstGeom>
          <a:noFill/>
          <a:ln cap="flat" cmpd="sng" w="114300">
            <a:solidFill>
              <a:srgbClr val="969696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cxnSp>
        <p:nvCxnSpPr>
          <p:cNvPr id="455" name="Google Shape;455;p88"/>
          <p:cNvCxnSpPr/>
          <p:nvPr/>
        </p:nvCxnSpPr>
        <p:spPr>
          <a:xfrm rot="10800000">
            <a:off x="3177368" y="3309555"/>
            <a:ext cx="0" cy="844500"/>
          </a:xfrm>
          <a:prstGeom prst="straightConnector1">
            <a:avLst/>
          </a:prstGeom>
          <a:noFill/>
          <a:ln cap="flat" cmpd="sng" w="38100">
            <a:solidFill>
              <a:srgbClr val="96969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56" name="Google Shape;456;p88"/>
          <p:cNvSpPr/>
          <p:nvPr/>
        </p:nvSpPr>
        <p:spPr>
          <a:xfrm>
            <a:off x="2488255" y="4154056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cxnSp>
        <p:nvCxnSpPr>
          <p:cNvPr id="457" name="Google Shape;457;p88"/>
          <p:cNvCxnSpPr>
            <a:stCxn id="458" idx="3"/>
          </p:cNvCxnSpPr>
          <p:nvPr/>
        </p:nvCxnSpPr>
        <p:spPr>
          <a:xfrm flipH="1" rot="10800000">
            <a:off x="4094244" y="4800340"/>
            <a:ext cx="4134300" cy="912000"/>
          </a:xfrm>
          <a:prstGeom prst="bentConnector3">
            <a:avLst>
              <a:gd fmla="val 100056" name="adj1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sp>
        <p:nvSpPr>
          <p:cNvPr id="459" name="Google Shape;459;p88"/>
          <p:cNvSpPr/>
          <p:nvPr/>
        </p:nvSpPr>
        <p:spPr>
          <a:xfrm>
            <a:off x="7794680" y="3932196"/>
            <a:ext cx="867972" cy="867972"/>
          </a:xfrm>
          <a:prstGeom prst="flowChartInternalStorage">
            <a:avLst/>
          </a:prstGeom>
          <a:solidFill>
            <a:srgbClr val="76B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0" name="Google Shape;460;p88"/>
          <p:cNvSpPr/>
          <p:nvPr/>
        </p:nvSpPr>
        <p:spPr>
          <a:xfrm>
            <a:off x="2488255" y="28754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cxnSp>
        <p:nvCxnSpPr>
          <p:cNvPr id="461" name="Google Shape;461;p88"/>
          <p:cNvCxnSpPr>
            <a:stCxn id="462" idx="3"/>
          </p:cNvCxnSpPr>
          <p:nvPr/>
        </p:nvCxnSpPr>
        <p:spPr>
          <a:xfrm>
            <a:off x="4094244" y="1764873"/>
            <a:ext cx="4134300" cy="1186800"/>
          </a:xfrm>
          <a:prstGeom prst="bentConnector3">
            <a:avLst>
              <a:gd fmla="val 99823" name="adj1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sp>
        <p:nvSpPr>
          <p:cNvPr id="463" name="Google Shape;463;p88"/>
          <p:cNvSpPr/>
          <p:nvPr/>
        </p:nvSpPr>
        <p:spPr>
          <a:xfrm>
            <a:off x="7794680" y="2659451"/>
            <a:ext cx="867972" cy="867972"/>
          </a:xfrm>
          <a:prstGeom prst="flowChartPredefinedProcess">
            <a:avLst/>
          </a:prstGeom>
          <a:solidFill>
            <a:srgbClr val="76B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2" name="Google Shape;462;p88"/>
          <p:cNvSpPr/>
          <p:nvPr/>
        </p:nvSpPr>
        <p:spPr>
          <a:xfrm>
            <a:off x="2716044" y="15478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sp>
        <p:nvSpPr>
          <p:cNvPr id="458" name="Google Shape;458;p88"/>
          <p:cNvSpPr/>
          <p:nvPr/>
        </p:nvSpPr>
        <p:spPr>
          <a:xfrm>
            <a:off x="2716044" y="5495290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64" name="Google Shape;464;p88"/>
          <p:cNvSpPr txBox="1"/>
          <p:nvPr/>
        </p:nvSpPr>
        <p:spPr>
          <a:xfrm>
            <a:off x="9252922" y="3539301"/>
            <a:ext cx="6336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88"/>
          <p:cNvSpPr/>
          <p:nvPr/>
        </p:nvSpPr>
        <p:spPr>
          <a:xfrm>
            <a:off x="2488255" y="3711392"/>
            <a:ext cx="1378200" cy="22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Copy &amp; Convert</a:t>
            </a:r>
            <a:endParaRPr/>
          </a:p>
        </p:txBody>
      </p:sp>
      <p:sp>
        <p:nvSpPr>
          <p:cNvPr id="466" name="Google Shape;466;p88"/>
          <p:cNvSpPr/>
          <p:nvPr/>
        </p:nvSpPr>
        <p:spPr>
          <a:xfrm>
            <a:off x="5292880" y="2707880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88"/>
          <p:cNvSpPr/>
          <p:nvPr/>
        </p:nvSpPr>
        <p:spPr>
          <a:xfrm>
            <a:off x="5283274" y="396099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88"/>
          <p:cNvSpPr/>
          <p:nvPr/>
        </p:nvSpPr>
        <p:spPr>
          <a:xfrm>
            <a:off x="2639849" y="323029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3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2"/>
                </a:solidFill>
              </a:rPr>
              <a:t>GOALS AND BENEFITS OF CUGRAPH</a:t>
            </a:r>
            <a:endParaRPr/>
          </a:p>
        </p:txBody>
      </p:sp>
      <p:sp>
        <p:nvSpPr>
          <p:cNvPr id="1172" name="Google Shape;1172;p13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</a:pPr>
            <a:r>
              <a:rPr lang="en-US">
                <a:solidFill>
                  <a:srgbClr val="9900FF"/>
                </a:solidFill>
              </a:rPr>
              <a:t>Focus on Features and User Experience</a:t>
            </a:r>
            <a:endParaRPr/>
          </a:p>
        </p:txBody>
      </p:sp>
      <p:grpSp>
        <p:nvGrpSpPr>
          <p:cNvPr id="1173" name="Google Shape;1173;p133"/>
          <p:cNvGrpSpPr/>
          <p:nvPr/>
        </p:nvGrpSpPr>
        <p:grpSpPr>
          <a:xfrm>
            <a:off x="461772" y="4012254"/>
            <a:ext cx="4777801" cy="1124856"/>
            <a:chOff x="5486399" y="811033"/>
            <a:chExt cx="4777801" cy="1012563"/>
          </a:xfrm>
        </p:grpSpPr>
        <p:sp>
          <p:nvSpPr>
            <p:cNvPr id="1174" name="Google Shape;1174;p133"/>
            <p:cNvSpPr/>
            <p:nvPr/>
          </p:nvSpPr>
          <p:spPr>
            <a:xfrm>
              <a:off x="5486399" y="1334296"/>
              <a:ext cx="4777800" cy="4893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Property Graph support via DataFrames</a:t>
              </a:r>
              <a:endPara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3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with cuDF and cuML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6" name="Google Shape;1176;p133"/>
          <p:cNvGrpSpPr/>
          <p:nvPr/>
        </p:nvGrpSpPr>
        <p:grpSpPr>
          <a:xfrm>
            <a:off x="498348" y="2101027"/>
            <a:ext cx="4777800" cy="1389792"/>
            <a:chOff x="341376" y="811034"/>
            <a:chExt cx="4777800" cy="1389792"/>
          </a:xfrm>
        </p:grpSpPr>
        <p:sp>
          <p:nvSpPr>
            <p:cNvPr id="1177" name="Google Shape;1177;p133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500 million edges on a single 32GB GPU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Multi-GPU support for scaling into the billions of edges</a:t>
              </a:r>
              <a:endParaRPr/>
            </a:p>
          </p:txBody>
        </p:sp>
        <p:sp>
          <p:nvSpPr>
            <p:cNvPr id="1178" name="Google Shape;1178;p133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</a:t>
              </a:r>
              <a:endParaRPr/>
            </a:p>
          </p:txBody>
        </p:sp>
      </p:grpSp>
      <p:grpSp>
        <p:nvGrpSpPr>
          <p:cNvPr id="1179" name="Google Shape;1179;p133"/>
          <p:cNvGrpSpPr/>
          <p:nvPr/>
        </p:nvGrpSpPr>
        <p:grpSpPr>
          <a:xfrm>
            <a:off x="5769864" y="2101027"/>
            <a:ext cx="4777800" cy="1389964"/>
            <a:chOff x="5696712" y="3637172"/>
            <a:chExt cx="4777800" cy="1389964"/>
          </a:xfrm>
        </p:grpSpPr>
        <p:sp>
          <p:nvSpPr>
            <p:cNvPr id="1180" name="Google Shape;1180;p133"/>
            <p:cNvSpPr/>
            <p:nvPr/>
          </p:nvSpPr>
          <p:spPr>
            <a:xfrm>
              <a:off x="5696712" y="4160436"/>
              <a:ext cx="4777800" cy="8667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Familiar NetworkX-like API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C/C++: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lower-level granular control for application developers</a:t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81" name="Google Shape;1181;p133"/>
            <p:cNvSpPr/>
            <p:nvPr/>
          </p:nvSpPr>
          <p:spPr>
            <a:xfrm>
              <a:off x="5696712" y="3637172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Multiple APIs</a:t>
              </a:r>
              <a:endParaRPr/>
            </a:p>
          </p:txBody>
        </p:sp>
      </p:grpSp>
      <p:grpSp>
        <p:nvGrpSpPr>
          <p:cNvPr id="1182" name="Google Shape;1182;p133"/>
          <p:cNvGrpSpPr/>
          <p:nvPr/>
        </p:nvGrpSpPr>
        <p:grpSpPr>
          <a:xfrm>
            <a:off x="5769864" y="4012217"/>
            <a:ext cx="4777800" cy="1124893"/>
            <a:chOff x="341376" y="811034"/>
            <a:chExt cx="4777800" cy="1124893"/>
          </a:xfrm>
        </p:grpSpPr>
        <p:sp>
          <p:nvSpPr>
            <p:cNvPr id="1183" name="Google Shape;1183;p133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</a:t>
              </a:r>
              <a:endParaRPr/>
            </a:p>
          </p:txBody>
        </p:sp>
        <p:sp>
          <p:nvSpPr>
            <p:cNvPr id="1184" name="Google Shape;1184;p133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3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</a:t>
            </a:r>
            <a:r>
              <a:rPr lang="en-US"/>
              <a:t> Technology Stack</a:t>
            </a:r>
            <a:endParaRPr/>
          </a:p>
        </p:txBody>
      </p:sp>
      <p:sp>
        <p:nvSpPr>
          <p:cNvPr id="1190" name="Google Shape;1190;p134"/>
          <p:cNvSpPr/>
          <p:nvPr/>
        </p:nvSpPr>
        <p:spPr>
          <a:xfrm>
            <a:off x="954026" y="1685715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1" name="Google Shape;1191;p134"/>
          <p:cNvSpPr/>
          <p:nvPr/>
        </p:nvSpPr>
        <p:spPr>
          <a:xfrm>
            <a:off x="954026" y="2324551"/>
            <a:ext cx="5046377" cy="51626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2" name="Google Shape;1192;p134"/>
          <p:cNvSpPr/>
          <p:nvPr/>
        </p:nvSpPr>
        <p:spPr>
          <a:xfrm>
            <a:off x="954026" y="2963388"/>
            <a:ext cx="5046377" cy="516260"/>
          </a:xfrm>
          <a:prstGeom prst="rect">
            <a:avLst/>
          </a:prstGeom>
          <a:solidFill>
            <a:srgbClr val="A946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</a:t>
            </a: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Algorithms</a:t>
            </a:r>
            <a:endParaRPr/>
          </a:p>
        </p:txBody>
      </p:sp>
      <p:sp>
        <p:nvSpPr>
          <p:cNvPr id="1193" name="Google Shape;1193;p134"/>
          <p:cNvSpPr/>
          <p:nvPr/>
        </p:nvSpPr>
        <p:spPr>
          <a:xfrm>
            <a:off x="954025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Prims</a:t>
            </a:r>
            <a:endParaRPr/>
          </a:p>
        </p:txBody>
      </p:sp>
      <p:sp>
        <p:nvSpPr>
          <p:cNvPr id="1194" name="Google Shape;1194;p134"/>
          <p:cNvSpPr/>
          <p:nvPr/>
        </p:nvSpPr>
        <p:spPr>
          <a:xfrm>
            <a:off x="5368537" y="3602225"/>
            <a:ext cx="632100" cy="6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5" name="Google Shape;1195;p134"/>
          <p:cNvSpPr/>
          <p:nvPr/>
        </p:nvSpPr>
        <p:spPr>
          <a:xfrm>
            <a:off x="953928" y="424105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/>
          </a:p>
        </p:txBody>
      </p:sp>
      <p:sp>
        <p:nvSpPr>
          <p:cNvPr id="1196" name="Google Shape;1196;p134"/>
          <p:cNvSpPr/>
          <p:nvPr/>
        </p:nvSpPr>
        <p:spPr>
          <a:xfrm>
            <a:off x="954026" y="487989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/>
          </a:p>
        </p:txBody>
      </p:sp>
      <p:sp>
        <p:nvSpPr>
          <p:cNvPr id="1197" name="Google Shape;1197;p134"/>
          <p:cNvSpPr txBox="1"/>
          <p:nvPr/>
        </p:nvSpPr>
        <p:spPr>
          <a:xfrm>
            <a:off x="7542807" y="1685772"/>
            <a:ext cx="2009400" cy="1200300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8" name="Google Shape;1198;p134"/>
          <p:cNvSpPr txBox="1"/>
          <p:nvPr/>
        </p:nvSpPr>
        <p:spPr>
          <a:xfrm>
            <a:off x="7542800" y="3779722"/>
            <a:ext cx="1996200" cy="1616400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Gunrock*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99" name="Google Shape;1199;p134"/>
          <p:cNvCxnSpPr>
            <a:stCxn id="1190" idx="3"/>
            <a:endCxn id="1197" idx="1"/>
          </p:cNvCxnSpPr>
          <p:nvPr/>
        </p:nvCxnSpPr>
        <p:spPr>
          <a:xfrm>
            <a:off x="6000404" y="1943845"/>
            <a:ext cx="1542300" cy="3420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  <p:cxnSp>
        <p:nvCxnSpPr>
          <p:cNvPr id="1200" name="Google Shape;1200;p134"/>
          <p:cNvCxnSpPr/>
          <p:nvPr/>
        </p:nvCxnSpPr>
        <p:spPr>
          <a:xfrm>
            <a:off x="6000095" y="4498729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  <p:sp>
        <p:nvSpPr>
          <p:cNvPr id="1201" name="Google Shape;1201;p134"/>
          <p:cNvSpPr/>
          <p:nvPr/>
        </p:nvSpPr>
        <p:spPr>
          <a:xfrm>
            <a:off x="2308925" y="3602225"/>
            <a:ext cx="1657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cuGraphBLAS</a:t>
            </a:r>
            <a:endParaRPr/>
          </a:p>
        </p:txBody>
      </p:sp>
      <p:sp>
        <p:nvSpPr>
          <p:cNvPr id="1202" name="Google Shape;1202;p134"/>
          <p:cNvSpPr/>
          <p:nvPr/>
        </p:nvSpPr>
        <p:spPr>
          <a:xfrm>
            <a:off x="4013626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cuHornet</a:t>
            </a:r>
            <a:endParaRPr/>
          </a:p>
        </p:txBody>
      </p:sp>
      <p:sp>
        <p:nvSpPr>
          <p:cNvPr id="1203" name="Google Shape;1203;p134"/>
          <p:cNvSpPr txBox="1"/>
          <p:nvPr/>
        </p:nvSpPr>
        <p:spPr>
          <a:xfrm>
            <a:off x="42675" y="5597675"/>
            <a:ext cx="10930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nvGRAPH has been Opened Sourced and integrated into cuGraph.  A legacy version is available in a RAPIDS GitHub repo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04" name="Google Shape;1204;p134"/>
          <p:cNvSpPr txBox="1"/>
          <p:nvPr/>
        </p:nvSpPr>
        <p:spPr>
          <a:xfrm>
            <a:off x="9269775" y="5597675"/>
            <a:ext cx="17031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Gunrock is from UC Davis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3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211" name="Google Shape;1211;p13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</a:t>
            </a:r>
            <a:r>
              <a:rPr lang="en-US"/>
              <a:t>NetworkX</a:t>
            </a:r>
            <a:endParaRPr/>
          </a:p>
        </p:txBody>
      </p:sp>
      <p:sp>
        <p:nvSpPr>
          <p:cNvPr id="1212" name="Google Shape;1212;p135"/>
          <p:cNvSpPr/>
          <p:nvPr/>
        </p:nvSpPr>
        <p:spPr>
          <a:xfrm>
            <a:off x="4044098" y="190554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</a:t>
            </a:r>
            <a:endParaRPr sz="1200"/>
          </a:p>
        </p:txBody>
      </p:sp>
      <p:sp>
        <p:nvSpPr>
          <p:cNvPr id="1213" name="Google Shape;1213;p135"/>
          <p:cNvSpPr/>
          <p:nvPr/>
        </p:nvSpPr>
        <p:spPr>
          <a:xfrm>
            <a:off x="4044048" y="280363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</a:t>
            </a:r>
            <a:endParaRPr sz="1200"/>
          </a:p>
        </p:txBody>
      </p:sp>
      <p:sp>
        <p:nvSpPr>
          <p:cNvPr id="1214" name="Google Shape;1214;p135"/>
          <p:cNvSpPr/>
          <p:nvPr/>
        </p:nvSpPr>
        <p:spPr>
          <a:xfrm>
            <a:off x="4044048" y="34068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Analysis</a:t>
            </a:r>
            <a:endParaRPr sz="1200"/>
          </a:p>
        </p:txBody>
      </p:sp>
      <p:sp>
        <p:nvSpPr>
          <p:cNvPr id="1215" name="Google Shape;1215;p135"/>
          <p:cNvSpPr/>
          <p:nvPr/>
        </p:nvSpPr>
        <p:spPr>
          <a:xfrm>
            <a:off x="4044048" y="40099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Prediction</a:t>
            </a:r>
            <a:endParaRPr sz="1200"/>
          </a:p>
        </p:txBody>
      </p:sp>
      <p:sp>
        <p:nvSpPr>
          <p:cNvPr id="1216" name="Google Shape;1216;p135"/>
          <p:cNvSpPr/>
          <p:nvPr/>
        </p:nvSpPr>
        <p:spPr>
          <a:xfrm>
            <a:off x="4044048" y="47114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</a:t>
            </a:r>
            <a:endParaRPr sz="1200"/>
          </a:p>
        </p:txBody>
      </p:sp>
      <p:sp>
        <p:nvSpPr>
          <p:cNvPr id="1217" name="Google Shape;1217;p135"/>
          <p:cNvSpPr/>
          <p:nvPr/>
        </p:nvSpPr>
        <p:spPr>
          <a:xfrm>
            <a:off x="4044048" y="541293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200"/>
          </a:p>
        </p:txBody>
      </p:sp>
      <p:sp>
        <p:nvSpPr>
          <p:cNvPr id="1218" name="Google Shape;1218;p135"/>
          <p:cNvSpPr txBox="1"/>
          <p:nvPr/>
        </p:nvSpPr>
        <p:spPr>
          <a:xfrm>
            <a:off x="7610275" y="1737636"/>
            <a:ext cx="2450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Balanced-Cut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Modularity Maximization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Louvain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Subgraph Extraction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Triangle Counting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9" name="Google Shape;1219;p135"/>
          <p:cNvSpPr txBox="1"/>
          <p:nvPr/>
        </p:nvSpPr>
        <p:spPr>
          <a:xfrm>
            <a:off x="7610350" y="3989375"/>
            <a:ext cx="2563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Weighted 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Overlap Coefficient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0" name="Google Shape;1220;p135"/>
          <p:cNvSpPr txBox="1"/>
          <p:nvPr/>
        </p:nvSpPr>
        <p:spPr>
          <a:xfrm>
            <a:off x="7610353" y="4715450"/>
            <a:ext cx="2811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Single Source Shortest Path (SSSP)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Breadth First Search (BFS)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1" name="Google Shape;1221;p135"/>
          <p:cNvSpPr txBox="1"/>
          <p:nvPr/>
        </p:nvSpPr>
        <p:spPr>
          <a:xfrm>
            <a:off x="7610344" y="5500021"/>
            <a:ext cx="2543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COO-to-CSR 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Transpose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Renumbering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2" name="Google Shape;1222;p135"/>
          <p:cNvSpPr/>
          <p:nvPr/>
        </p:nvSpPr>
        <p:spPr>
          <a:xfrm>
            <a:off x="1028155" y="4618454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/>
          </a:p>
        </p:txBody>
      </p:sp>
      <p:sp>
        <p:nvSpPr>
          <p:cNvPr id="1223" name="Google Shape;1223;p135"/>
          <p:cNvSpPr txBox="1"/>
          <p:nvPr/>
        </p:nvSpPr>
        <p:spPr>
          <a:xfrm>
            <a:off x="1657404" y="5629287"/>
            <a:ext cx="1351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4" name="Google Shape;1224;p135"/>
          <p:cNvSpPr/>
          <p:nvPr/>
        </p:nvSpPr>
        <p:spPr>
          <a:xfrm>
            <a:off x="1028155" y="5187590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Utilities</a:t>
            </a:r>
            <a:endParaRPr sz="1200"/>
          </a:p>
        </p:txBody>
      </p:sp>
      <p:sp>
        <p:nvSpPr>
          <p:cNvPr id="1225" name="Google Shape;1225;p135"/>
          <p:cNvSpPr txBox="1"/>
          <p:nvPr/>
        </p:nvSpPr>
        <p:spPr>
          <a:xfrm>
            <a:off x="7610275" y="2803625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Weakly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Strongly Connected Components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6" name="Google Shape;1226;p135"/>
          <p:cNvSpPr txBox="1"/>
          <p:nvPr/>
        </p:nvSpPr>
        <p:spPr>
          <a:xfrm>
            <a:off x="7610275" y="3401900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Page Rank (</a:t>
            </a: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Personal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Page Rank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7" name="Google Shape;1227;p135"/>
          <p:cNvSpPr/>
          <p:nvPr/>
        </p:nvSpPr>
        <p:spPr>
          <a:xfrm>
            <a:off x="1071380" y="4009979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 Language</a:t>
            </a:r>
            <a:endParaRPr sz="1200"/>
          </a:p>
        </p:txBody>
      </p:sp>
      <p:pic>
        <p:nvPicPr>
          <p:cNvPr id="1228" name="Google Shape;122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825" y="1419723"/>
            <a:ext cx="2498950" cy="24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36"/>
          <p:cNvSpPr txBox="1"/>
          <p:nvPr>
            <p:ph type="title"/>
          </p:nvPr>
        </p:nvSpPr>
        <p:spPr>
          <a:xfrm>
            <a:off x="344392" y="34617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Louvain Single Run</a:t>
            </a:r>
            <a:endParaRPr/>
          </a:p>
        </p:txBody>
      </p:sp>
      <p:graphicFrame>
        <p:nvGraphicFramePr>
          <p:cNvPr id="1234" name="Google Shape;1234;p136"/>
          <p:cNvGraphicFramePr/>
          <p:nvPr/>
        </p:nvGraphicFramePr>
        <p:xfrm>
          <a:off x="747248" y="35480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{A1CF4A69-BB8D-4E9A-ACE0-57B08204F20C}</a:tableStyleId>
              </a:tblPr>
              <a:tblGrid>
                <a:gridCol w="1540350"/>
                <a:gridCol w="921725"/>
                <a:gridCol w="888700"/>
              </a:tblGrid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Dataset</a:t>
                      </a:r>
                      <a:endParaRPr sz="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Nodes</a:t>
                      </a:r>
                      <a:endParaRPr sz="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Edges</a:t>
                      </a:r>
                      <a:endParaRPr sz="800"/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preferentialAttachment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100,000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999,970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caidaRouterLevel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192,244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1,218,132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coAuthorsDBLP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dblp-2010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326,186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1,615,400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citationCiteseer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268,495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2,313,294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540,486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30,491,458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434,102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32,073,440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as-Skitter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1,696,415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22,190,596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235" name="Google Shape;1235;p136"/>
          <p:cNvSpPr txBox="1"/>
          <p:nvPr/>
        </p:nvSpPr>
        <p:spPr>
          <a:xfrm>
            <a:off x="187700" y="2473325"/>
            <a:ext cx="3465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Louvain returns:</a:t>
            </a:r>
            <a:endParaRPr b="1"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cudf.DataFrame with two names columns: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louvain["vertex"]: The vertex id.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louvain["partition"]: The assigned partition.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6" name="Google Shape;1236;p136"/>
          <p:cNvSpPr txBox="1"/>
          <p:nvPr/>
        </p:nvSpPr>
        <p:spPr>
          <a:xfrm>
            <a:off x="229375" y="1547825"/>
            <a:ext cx="5178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 = cugraph.Graph()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G.add_edge_list(gdf["src_0"], gdf["dst_0"], gdf["data"])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df, mod = cugraph.nvLouvain(G)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7" name="Google Shape;123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575" y="1218203"/>
            <a:ext cx="5260625" cy="373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3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2"/>
                </a:solidFill>
              </a:rPr>
              <a:t>Multi-GPU PageRank Performance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44" name="Google Shape;1244;p13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ts val="2000"/>
              <a:buNone/>
            </a:pPr>
            <a:r>
              <a:rPr lang="en-US"/>
              <a:t>PageRank portion of the HiBench benchmark suite</a:t>
            </a:r>
            <a:endParaRPr/>
          </a:p>
        </p:txBody>
      </p:sp>
      <p:graphicFrame>
        <p:nvGraphicFramePr>
          <p:cNvPr id="1245" name="Google Shape;1245;p137"/>
          <p:cNvGraphicFramePr/>
          <p:nvPr/>
        </p:nvGraphicFramePr>
        <p:xfrm>
          <a:off x="952500" y="236372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{ECC63925-A3C5-4538-AABD-B6A1A03CC3AC}</a:tableStyleId>
              </a:tblPr>
              <a:tblGrid>
                <a:gridCol w="1654350"/>
                <a:gridCol w="1368250"/>
                <a:gridCol w="1685000"/>
                <a:gridCol w="1133225"/>
                <a:gridCol w="1139100"/>
                <a:gridCol w="2087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HiBench Scale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Vertices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Edges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CSV File (GB)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# of GPUs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PageRank for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 Iterations (secs)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Huge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198,000,000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1.1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1,980,000,000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34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4,000,000,000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69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9.0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200,000,000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8,000,000,000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146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12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18.2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31.8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3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251" name="Google Shape;1251;p13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August 2019 - RAPIDS 0.9</a:t>
            </a:r>
            <a:endParaRPr/>
          </a:p>
        </p:txBody>
      </p:sp>
      <p:graphicFrame>
        <p:nvGraphicFramePr>
          <p:cNvPr id="1252" name="Google Shape;1252;p138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{FC7F454C-48F7-4E69-BF0E-94076960FAD7}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InfoMap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3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258" name="Google Shape;1258;p13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</a:t>
            </a:r>
            <a:r>
              <a:rPr lang="en-US"/>
              <a:t> 2020 - RAPIDS 0.14</a:t>
            </a:r>
            <a:endParaRPr/>
          </a:p>
        </p:txBody>
      </p:sp>
      <p:graphicFrame>
        <p:nvGraphicFramePr>
          <p:cNvPr id="1259" name="Google Shape;1259;p139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{FC7F454C-48F7-4E69-BF0E-94076960FAD7}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InfoMap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40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4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Ecosystem Partners</a:t>
            </a:r>
            <a:endParaRPr b="1" i="0" sz="36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70" name="Google Shape;127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550" y="1328426"/>
            <a:ext cx="6473712" cy="453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4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on top of RAPIDS</a:t>
            </a:r>
            <a:endParaRPr/>
          </a:p>
        </p:txBody>
      </p:sp>
      <p:sp>
        <p:nvSpPr>
          <p:cNvPr id="1277" name="Google Shape;1277;p14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A bigger, better, stronger ecosystem for all</a:t>
            </a:r>
            <a:endParaRPr/>
          </a:p>
        </p:txBody>
      </p:sp>
      <p:pic>
        <p:nvPicPr>
          <p:cNvPr id="1278" name="Google Shape;127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25" y="1785125"/>
            <a:ext cx="2792350" cy="2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9" y="2282339"/>
            <a:ext cx="2792351" cy="12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42"/>
          <p:cNvSpPr txBox="1"/>
          <p:nvPr/>
        </p:nvSpPr>
        <p:spPr>
          <a:xfrm>
            <a:off x="7682100" y="2465350"/>
            <a:ext cx="2229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rebuchet MS"/>
                <a:ea typeface="Trebuchet MS"/>
                <a:cs typeface="Trebuchet MS"/>
                <a:sym typeface="Trebuchet MS"/>
              </a:rPr>
              <a:t>Streamz</a:t>
            </a:r>
            <a:endParaRPr b="1"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1" name="Google Shape;1281;p142"/>
          <p:cNvSpPr txBox="1"/>
          <p:nvPr>
            <p:ph idx="1" type="body"/>
          </p:nvPr>
        </p:nvSpPr>
        <p:spPr>
          <a:xfrm>
            <a:off x="498350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High-Performance Serverless event and data processing that utilizes RAPIDS for GPU Acceleration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2" name="Google Shape;1282;p142"/>
          <p:cNvSpPr txBox="1"/>
          <p:nvPr>
            <p:ph idx="1" type="body"/>
          </p:nvPr>
        </p:nvSpPr>
        <p:spPr>
          <a:xfrm>
            <a:off x="7682100" y="4420100"/>
            <a:ext cx="22293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Distributed s</a:t>
            </a:r>
            <a:r>
              <a:rPr b="1" lang="en-US">
                <a:solidFill>
                  <a:srgbClr val="000000"/>
                </a:solidFill>
              </a:rPr>
              <a:t>tream processing using RAPIDS and Dask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83" name="Google Shape;1283;p142"/>
          <p:cNvSpPr txBox="1"/>
          <p:nvPr>
            <p:ph idx="1" type="body"/>
          </p:nvPr>
        </p:nvSpPr>
        <p:spPr>
          <a:xfrm>
            <a:off x="4090225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GPU accelerated SQL engine built on top of RAPIDS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from Apache Arrow</a:t>
            </a:r>
            <a:endParaRPr/>
          </a:p>
        </p:txBody>
      </p:sp>
      <p:pic>
        <p:nvPicPr>
          <p:cNvPr id="475" name="Google Shape;475;p89"/>
          <p:cNvPicPr preferRelativeResize="0"/>
          <p:nvPr/>
        </p:nvPicPr>
        <p:blipFill rotWithShape="1">
          <a:blip r:embed="rId3">
            <a:alphaModFix/>
          </a:blip>
          <a:srcRect b="29453" l="0" r="0" t="0"/>
          <a:stretch/>
        </p:blipFill>
        <p:spPr>
          <a:xfrm>
            <a:off x="457200" y="1406176"/>
            <a:ext cx="10058402" cy="280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cheArrow (@ApacheArrow) | Twitter" id="476" name="Google Shape;476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5418" y="721195"/>
            <a:ext cx="607162" cy="6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9"/>
          <p:cNvSpPr txBox="1"/>
          <p:nvPr/>
        </p:nvSpPr>
        <p:spPr>
          <a:xfrm>
            <a:off x="498351" y="5466625"/>
            <a:ext cx="5719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From Apache Arrow Home Page - https://arrow.apache.org/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89"/>
          <p:cNvSpPr txBox="1"/>
          <p:nvPr/>
        </p:nvSpPr>
        <p:spPr>
          <a:xfrm>
            <a:off x="457200" y="4293550"/>
            <a:ext cx="56367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Each system has its own internal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70-80% computation wasted on serialization and deserialization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functionality implemented in multiple projects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89"/>
          <p:cNvSpPr txBox="1"/>
          <p:nvPr/>
        </p:nvSpPr>
        <p:spPr>
          <a:xfrm>
            <a:off x="5666200" y="4451875"/>
            <a:ext cx="53067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All systems utilize the same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overhead for cross-system communication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Projects can share functionality (eg, Parquet-to-Arrow reader)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143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RAPIDS Everywhere</a:t>
            </a:r>
            <a:endParaRPr/>
          </a:p>
        </p:txBody>
      </p:sp>
      <p:sp>
        <p:nvSpPr>
          <p:cNvPr id="1289" name="Google Shape;1289;p143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Focused on robust functionality, deployment, and user experience</a:t>
            </a:r>
            <a:endParaRPr/>
          </a:p>
        </p:txBody>
      </p:sp>
      <p:pic>
        <p:nvPicPr>
          <p:cNvPr id="1290" name="Google Shape;1290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45" y="1956141"/>
            <a:ext cx="3874576" cy="9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1279" y="1697062"/>
            <a:ext cx="2713399" cy="7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0674" y="1463635"/>
            <a:ext cx="1894667" cy="1894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43"/>
          <p:cNvSpPr txBox="1"/>
          <p:nvPr/>
        </p:nvSpPr>
        <p:spPr>
          <a:xfrm>
            <a:off x="2523182" y="5067530"/>
            <a:ext cx="605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with major cloud providers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Both containers and cloud specific machine instances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Enterprise and HPC Orchestration Layers</a:t>
            </a:r>
            <a:endParaRPr/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4" name="Google Shape;1294;p1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8846" y="3779818"/>
            <a:ext cx="2375116" cy="118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0925" y="2737024"/>
            <a:ext cx="1077225" cy="10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1959" y="2814652"/>
            <a:ext cx="873024" cy="8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143"/>
          <p:cNvSpPr txBox="1"/>
          <p:nvPr/>
        </p:nvSpPr>
        <p:spPr>
          <a:xfrm>
            <a:off x="783763" y="3687688"/>
            <a:ext cx="21894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4486F7"/>
                </a:solidFill>
                <a:latin typeface="Trebuchet MS"/>
                <a:ea typeface="Trebuchet MS"/>
                <a:cs typeface="Trebuchet MS"/>
                <a:sym typeface="Trebuchet MS"/>
              </a:rPr>
              <a:t>Cloud Dataproc</a:t>
            </a:r>
            <a:endParaRPr b="1" sz="2100">
              <a:solidFill>
                <a:srgbClr val="4486F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8" name="Google Shape;1298;p143"/>
          <p:cNvSpPr txBox="1"/>
          <p:nvPr/>
        </p:nvSpPr>
        <p:spPr>
          <a:xfrm>
            <a:off x="7595838" y="3814238"/>
            <a:ext cx="3227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82D1"/>
                </a:solidFill>
                <a:latin typeface="Trebuchet MS"/>
                <a:ea typeface="Trebuchet MS"/>
                <a:cs typeface="Trebuchet MS"/>
                <a:sym typeface="Trebuchet MS"/>
              </a:rPr>
              <a:t>Azure Machine Learning</a:t>
            </a:r>
            <a:endParaRPr b="1" sz="2100">
              <a:solidFill>
                <a:srgbClr val="0082D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9" name="Google Shape;1299;p143"/>
          <p:cNvPicPr preferRelativeResize="0"/>
          <p:nvPr/>
        </p:nvPicPr>
        <p:blipFill rotWithShape="1">
          <a:blip r:embed="rId9">
            <a:alphaModFix/>
          </a:blip>
          <a:srcRect b="39788" l="12507" r="12910" t="35866"/>
          <a:stretch/>
        </p:blipFill>
        <p:spPr>
          <a:xfrm>
            <a:off x="8152425" y="4479888"/>
            <a:ext cx="2772852" cy="7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0150" y="4419674"/>
            <a:ext cx="2295117" cy="7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44"/>
          <p:cNvSpPr txBox="1"/>
          <p:nvPr>
            <p:ph type="title"/>
          </p:nvPr>
        </p:nvSpPr>
        <p:spPr>
          <a:xfrm>
            <a:off x="498298" y="91757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Steps to getting started with RAPIDS</a:t>
            </a:r>
            <a:endParaRPr/>
          </a:p>
        </p:txBody>
      </p:sp>
      <p:sp>
        <p:nvSpPr>
          <p:cNvPr id="1307" name="Google Shape;1307;p144"/>
          <p:cNvSpPr txBox="1"/>
          <p:nvPr>
            <p:ph idx="1" type="body"/>
          </p:nvPr>
        </p:nvSpPr>
        <p:spPr>
          <a:xfrm>
            <a:off x="516750" y="2103027"/>
            <a:ext cx="9948600" cy="302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Install</a:t>
            </a:r>
            <a:r>
              <a:rPr lang="en-US" sz="2000">
                <a:solidFill>
                  <a:srgbClr val="24292E"/>
                </a:solidFill>
              </a:rPr>
              <a:t> RAPIDS on using </a:t>
            </a:r>
            <a:r>
              <a:rPr lang="en-US" sz="2000" u="sng">
                <a:solidFill>
                  <a:srgbClr val="0366D6"/>
                </a:solidFill>
                <a:hlinkClick r:id="rId3"/>
              </a:rPr>
              <a:t>Docker, Conda</a:t>
            </a:r>
            <a:r>
              <a:rPr lang="en-US" sz="2000">
                <a:solidFill>
                  <a:srgbClr val="24292E"/>
                </a:solidFill>
              </a:rPr>
              <a:t>, or </a:t>
            </a:r>
            <a:r>
              <a:rPr lang="en-US" sz="2000" u="sng">
                <a:solidFill>
                  <a:srgbClr val="0366D6"/>
                </a:solidFill>
                <a:hlinkClick r:id="rId4"/>
              </a:rPr>
              <a:t>Colab</a:t>
            </a:r>
            <a:endParaRPr sz="2000" u="sng">
              <a:solidFill>
                <a:srgbClr val="0366D6"/>
              </a:solidFill>
              <a:hlinkClick r:id="rId5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Join </a:t>
            </a:r>
            <a:r>
              <a:rPr lang="en-US" sz="2000">
                <a:solidFill>
                  <a:srgbClr val="24292E"/>
                </a:solidFill>
              </a:rPr>
              <a:t>our community conversations on </a:t>
            </a:r>
            <a:r>
              <a:rPr lang="en-US" sz="2000" u="sng">
                <a:solidFill>
                  <a:srgbClr val="0366D6"/>
                </a:solidFill>
                <a:hlinkClick r:id="rId6"/>
              </a:rPr>
              <a:t>Slack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7"/>
              </a:rPr>
              <a:t>Google</a:t>
            </a:r>
            <a:r>
              <a:rPr lang="en-US" sz="2000">
                <a:solidFill>
                  <a:srgbClr val="24292E"/>
                </a:solidFill>
              </a:rPr>
              <a:t>, and </a:t>
            </a:r>
            <a:r>
              <a:rPr lang="en-US" sz="2000" u="sng">
                <a:solidFill>
                  <a:srgbClr val="0366D6"/>
                </a:solidFill>
                <a:hlinkClick r:id="rId8"/>
              </a:rPr>
              <a:t>Twitter</a:t>
            </a:r>
            <a:endParaRPr sz="2000" u="sng">
              <a:solidFill>
                <a:srgbClr val="0366D6"/>
              </a:solidFill>
              <a:hlinkClick r:id="rId9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Explore </a:t>
            </a:r>
            <a:r>
              <a:rPr lang="en-US" sz="2000">
                <a:solidFill>
                  <a:srgbClr val="24292E"/>
                </a:solidFill>
              </a:rPr>
              <a:t>our </a:t>
            </a:r>
            <a:r>
              <a:rPr lang="en-US" sz="2000" u="sng">
                <a:solidFill>
                  <a:srgbClr val="0366D6"/>
                </a:solidFill>
                <a:hlinkClick r:id="rId10"/>
              </a:rPr>
              <a:t>walk through videos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11"/>
              </a:rPr>
              <a:t>blog content</a:t>
            </a:r>
            <a:r>
              <a:rPr lang="en-US" sz="2000">
                <a:solidFill>
                  <a:srgbClr val="24292E"/>
                </a:solidFill>
              </a:rPr>
              <a:t>, our </a:t>
            </a:r>
            <a:r>
              <a:rPr lang="en-US" sz="2000" u="sng">
                <a:solidFill>
                  <a:srgbClr val="4A86E8"/>
                </a:solidFill>
                <a:hlinkClick r:id="rId12"/>
              </a:rPr>
              <a:t>github</a:t>
            </a:r>
            <a:r>
              <a:rPr lang="en-US" sz="2000">
                <a:solidFill>
                  <a:srgbClr val="24292E"/>
                </a:solidFill>
              </a:rPr>
              <a:t>, the </a:t>
            </a:r>
            <a:r>
              <a:rPr lang="en-US" sz="2000" u="sng">
                <a:solidFill>
                  <a:srgbClr val="0366D6"/>
                </a:solidFill>
                <a:hlinkClick r:id="rId13"/>
              </a:rPr>
              <a:t>tutorial notebooks</a:t>
            </a:r>
            <a:r>
              <a:rPr lang="en-US" sz="2000">
                <a:solidFill>
                  <a:srgbClr val="24292E"/>
                </a:solidFill>
              </a:rPr>
              <a:t>, and our </a:t>
            </a:r>
            <a:r>
              <a:rPr lang="en-US" sz="2000" u="sng">
                <a:solidFill>
                  <a:srgbClr val="0366D6"/>
                </a:solidFill>
                <a:hlinkClick r:id="rId14"/>
              </a:rPr>
              <a:t>examples workflows</a:t>
            </a:r>
            <a:r>
              <a:rPr lang="en-US" sz="2000">
                <a:solidFill>
                  <a:srgbClr val="24292E"/>
                </a:solidFill>
              </a:rPr>
              <a:t>,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Build </a:t>
            </a:r>
            <a:r>
              <a:rPr lang="en-US" sz="2000">
                <a:solidFill>
                  <a:srgbClr val="24292E"/>
                </a:solidFill>
              </a:rPr>
              <a:t>your own data science workflows.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Contribute </a:t>
            </a:r>
            <a:r>
              <a:rPr lang="en-US" sz="2000">
                <a:solidFill>
                  <a:srgbClr val="24292E"/>
                </a:solidFill>
              </a:rPr>
              <a:t>back. Don't forget to ask and answer questions on </a:t>
            </a:r>
            <a:r>
              <a:rPr lang="en-US" sz="2000" u="sng">
                <a:solidFill>
                  <a:srgbClr val="0366D6"/>
                </a:solidFill>
                <a:hlinkClick r:id="rId15"/>
              </a:rPr>
              <a:t>Stack Overflow</a:t>
            </a:r>
            <a:endParaRPr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45"/>
          <p:cNvSpPr txBox="1"/>
          <p:nvPr>
            <p:ph type="title"/>
          </p:nvPr>
        </p:nvSpPr>
        <p:spPr>
          <a:xfrm>
            <a:off x="498348" y="4326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Easy Installation</a:t>
            </a:r>
            <a:endParaRPr/>
          </a:p>
        </p:txBody>
      </p:sp>
      <p:sp>
        <p:nvSpPr>
          <p:cNvPr id="1314" name="Google Shape;1314;p145"/>
          <p:cNvSpPr txBox="1"/>
          <p:nvPr>
            <p:ph idx="2" type="body"/>
          </p:nvPr>
        </p:nvSpPr>
        <p:spPr>
          <a:xfrm>
            <a:off x="498300" y="900375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Interactive Installation Guide </a:t>
            </a:r>
            <a:endParaRPr/>
          </a:p>
        </p:txBody>
      </p:sp>
      <p:pic>
        <p:nvPicPr>
          <p:cNvPr id="1315" name="Google Shape;131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300" y="1425975"/>
            <a:ext cx="8005396" cy="436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4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Conversation</a:t>
            </a:r>
            <a:endParaRPr/>
          </a:p>
        </p:txBody>
      </p:sp>
      <p:pic>
        <p:nvPicPr>
          <p:cNvPr id="1322" name="Google Shape;132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0" y="2136633"/>
            <a:ext cx="10668000" cy="2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47"/>
          <p:cNvSpPr txBox="1"/>
          <p:nvPr>
            <p:ph type="title"/>
          </p:nvPr>
        </p:nvSpPr>
        <p:spPr>
          <a:xfrm>
            <a:off x="498298" y="5001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Github</a:t>
            </a:r>
            <a:endParaRPr/>
          </a:p>
        </p:txBody>
      </p:sp>
      <p:sp>
        <p:nvSpPr>
          <p:cNvPr id="1329" name="Google Shape;1329;p147"/>
          <p:cNvSpPr txBox="1"/>
          <p:nvPr>
            <p:ph idx="2" type="body"/>
          </p:nvPr>
        </p:nvSpPr>
        <p:spPr>
          <a:xfrm>
            <a:off x="498298" y="10222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https://github.com/rapidsai </a:t>
            </a:r>
            <a:endParaRPr/>
          </a:p>
        </p:txBody>
      </p:sp>
      <p:pic>
        <p:nvPicPr>
          <p:cNvPr id="1330" name="Google Shape;1330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620" y="1742475"/>
            <a:ext cx="7458761" cy="4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48"/>
          <p:cNvSpPr txBox="1"/>
          <p:nvPr>
            <p:ph type="title"/>
          </p:nvPr>
        </p:nvSpPr>
        <p:spPr>
          <a:xfrm>
            <a:off x="498298" y="4283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Docs</a:t>
            </a:r>
            <a:endParaRPr/>
          </a:p>
        </p:txBody>
      </p:sp>
      <p:sp>
        <p:nvSpPr>
          <p:cNvPr id="1336" name="Google Shape;1336;p148"/>
          <p:cNvSpPr txBox="1"/>
          <p:nvPr>
            <p:ph idx="2" type="body"/>
          </p:nvPr>
        </p:nvSpPr>
        <p:spPr>
          <a:xfrm>
            <a:off x="498298" y="9504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Improved and easier to use!</a:t>
            </a:r>
            <a:endParaRPr/>
          </a:p>
        </p:txBody>
      </p:sp>
      <p:pic>
        <p:nvPicPr>
          <p:cNvPr id="1337" name="Google Shape;1337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50" y="1476050"/>
            <a:ext cx="4802439" cy="3678547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48"/>
          <p:cNvSpPr txBox="1"/>
          <p:nvPr/>
        </p:nvSpPr>
        <p:spPr>
          <a:xfrm>
            <a:off x="4060656" y="5333209"/>
            <a:ext cx="32607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39" name="Google Shape;1339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662" y="1476052"/>
            <a:ext cx="4802439" cy="367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49"/>
          <p:cNvSpPr txBox="1"/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Code and Blogs</a:t>
            </a:r>
            <a:endParaRPr/>
          </a:p>
        </p:txBody>
      </p:sp>
      <p:sp>
        <p:nvSpPr>
          <p:cNvPr id="1345" name="Google Shape;1345;p149"/>
          <p:cNvSpPr txBox="1"/>
          <p:nvPr>
            <p:ph idx="2" type="body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Check out our code and how we use it</a:t>
            </a:r>
            <a:endParaRPr/>
          </a:p>
        </p:txBody>
      </p:sp>
      <p:pic>
        <p:nvPicPr>
          <p:cNvPr id="1346" name="Google Shape;1346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900" y="1449853"/>
            <a:ext cx="4619653" cy="373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78" y="1449853"/>
            <a:ext cx="4862083" cy="373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Google Shape;1348;p149"/>
          <p:cNvSpPr txBox="1"/>
          <p:nvPr/>
        </p:nvSpPr>
        <p:spPr>
          <a:xfrm>
            <a:off x="1335965" y="5333200"/>
            <a:ext cx="2922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https://github.com/rapidsai</a:t>
            </a:r>
            <a:endParaRPr sz="1800"/>
          </a:p>
        </p:txBody>
      </p:sp>
      <p:sp>
        <p:nvSpPr>
          <p:cNvPr id="1349" name="Google Shape;1349;p149"/>
          <p:cNvSpPr txBox="1"/>
          <p:nvPr/>
        </p:nvSpPr>
        <p:spPr>
          <a:xfrm>
            <a:off x="6964525" y="5333200"/>
            <a:ext cx="3390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https://medium.com/rapids-ai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" name="Google Shape;135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275" y="2060775"/>
            <a:ext cx="4949126" cy="23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50"/>
          <p:cNvSpPr txBox="1"/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Notebooks Contrib</a:t>
            </a:r>
            <a:endParaRPr/>
          </a:p>
        </p:txBody>
      </p:sp>
      <p:sp>
        <p:nvSpPr>
          <p:cNvPr id="1356" name="Google Shape;1356;p150"/>
          <p:cNvSpPr txBox="1"/>
          <p:nvPr>
            <p:ph idx="2" type="body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Notebooks Contrib Repo has tutorials and examples, and various E2E demos.  RAPIDS Youtube channel has explanations, code walkthroughs and use cases.</a:t>
            </a:r>
            <a:endParaRPr/>
          </a:p>
        </p:txBody>
      </p:sp>
      <p:pic>
        <p:nvPicPr>
          <p:cNvPr id="1357" name="Google Shape;1357;p150"/>
          <p:cNvPicPr preferRelativeResize="0"/>
          <p:nvPr/>
        </p:nvPicPr>
        <p:blipFill rotWithShape="1">
          <a:blip r:embed="rId4">
            <a:alphaModFix/>
          </a:blip>
          <a:srcRect b="0" l="1617" r="1530" t="0"/>
          <a:stretch/>
        </p:blipFill>
        <p:spPr>
          <a:xfrm>
            <a:off x="294400" y="1646925"/>
            <a:ext cx="4862624" cy="329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50"/>
          <p:cNvSpPr/>
          <p:nvPr/>
        </p:nvSpPr>
        <p:spPr>
          <a:xfrm>
            <a:off x="6537650" y="2060775"/>
            <a:ext cx="528000" cy="1422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50"/>
          <p:cNvSpPr/>
          <p:nvPr/>
        </p:nvSpPr>
        <p:spPr>
          <a:xfrm>
            <a:off x="5775275" y="3197775"/>
            <a:ext cx="1219200" cy="10050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50"/>
          <p:cNvSpPr/>
          <p:nvPr/>
        </p:nvSpPr>
        <p:spPr>
          <a:xfrm>
            <a:off x="8191500" y="3197775"/>
            <a:ext cx="1219200" cy="10050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50"/>
          <p:cNvSpPr/>
          <p:nvPr/>
        </p:nvSpPr>
        <p:spPr>
          <a:xfrm>
            <a:off x="405300" y="2365600"/>
            <a:ext cx="4640100" cy="6597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2" name="Google Shape;1362;p150"/>
          <p:cNvCxnSpPr>
            <a:stCxn id="1361" idx="3"/>
            <a:endCxn id="1359" idx="0"/>
          </p:cNvCxnSpPr>
          <p:nvPr/>
        </p:nvCxnSpPr>
        <p:spPr>
          <a:xfrm>
            <a:off x="5045400" y="2695450"/>
            <a:ext cx="1339500" cy="502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p150"/>
          <p:cNvCxnSpPr>
            <a:endCxn id="1360" idx="0"/>
          </p:cNvCxnSpPr>
          <p:nvPr/>
        </p:nvCxnSpPr>
        <p:spPr>
          <a:xfrm>
            <a:off x="5045400" y="2695575"/>
            <a:ext cx="3755700" cy="502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51"/>
          <p:cNvSpPr txBox="1"/>
          <p:nvPr>
            <p:ph type="title"/>
          </p:nvPr>
        </p:nvSpPr>
        <p:spPr>
          <a:xfrm>
            <a:off x="499898" y="5001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Contribute Back</a:t>
            </a:r>
            <a:endParaRPr/>
          </a:p>
        </p:txBody>
      </p:sp>
      <p:sp>
        <p:nvSpPr>
          <p:cNvPr id="1370" name="Google Shape;1370;p151"/>
          <p:cNvSpPr txBox="1"/>
          <p:nvPr>
            <p:ph idx="2" type="body"/>
          </p:nvPr>
        </p:nvSpPr>
        <p:spPr>
          <a:xfrm>
            <a:off x="499898" y="10222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Issues, feature requests, PRs, Blogs, Tutorials, Videos, QA...bring your best!</a:t>
            </a:r>
            <a:endParaRPr/>
          </a:p>
        </p:txBody>
      </p:sp>
      <p:pic>
        <p:nvPicPr>
          <p:cNvPr id="1371" name="Google Shape;137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300" y="2004526"/>
            <a:ext cx="3896973" cy="16729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72" name="Google Shape;1372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475" y="3015050"/>
            <a:ext cx="3230325" cy="268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73" name="Google Shape;1373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458" y="4931257"/>
            <a:ext cx="4085192" cy="888316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374" name="Google Shape;1374;p151"/>
          <p:cNvGrpSpPr/>
          <p:nvPr/>
        </p:nvGrpSpPr>
        <p:grpSpPr>
          <a:xfrm>
            <a:off x="387375" y="2004525"/>
            <a:ext cx="3573024" cy="3452900"/>
            <a:chOff x="387375" y="2004525"/>
            <a:chExt cx="3573024" cy="3452900"/>
          </a:xfrm>
        </p:grpSpPr>
        <p:pic>
          <p:nvPicPr>
            <p:cNvPr id="1375" name="Google Shape;1375;p151"/>
            <p:cNvPicPr preferRelativeResize="0"/>
            <p:nvPr/>
          </p:nvPicPr>
          <p:blipFill rotWithShape="1">
            <a:blip r:embed="rId6">
              <a:alphaModFix/>
            </a:blip>
            <a:srcRect b="2334" l="0" r="0" t="0"/>
            <a:stretch/>
          </p:blipFill>
          <p:spPr>
            <a:xfrm>
              <a:off x="387375" y="2004525"/>
              <a:ext cx="3573024" cy="34529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376" name="Google Shape;1376;p1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2336" y="4197096"/>
              <a:ext cx="2635424" cy="17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52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486" name="Google Shape;486;p9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487" name="Google Shape;487;p90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488" name="Google Shape;488;p90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89" name="Google Shape;489;p90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0" name="Google Shape;490;p90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1" name="Google Shape;491;p90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2" name="Google Shape;492;p90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3" name="Google Shape;493;p90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4" name="Google Shape;494;p90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5" name="Google Shape;495;p90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96" name="Google Shape;496;p90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7" name="Google Shape;497;p90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8" name="Google Shape;498;p90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9" name="Google Shape;499;p90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500" name="Google Shape;500;p90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501" name="Google Shape;501;p90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2" name="Google Shape;502;p90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503" name="Google Shape;503;p90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4" name="Google Shape;504;p90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5" name="Google Shape;505;p90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06" name="Google Shape;506;p90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7" name="Google Shape;507;p90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8" name="Google Shape;508;p90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sp>
        <p:nvSpPr>
          <p:cNvPr id="509" name="Google Shape;509;p90"/>
          <p:cNvSpPr/>
          <p:nvPr/>
        </p:nvSpPr>
        <p:spPr>
          <a:xfrm>
            <a:off x="490975" y="5186650"/>
            <a:ext cx="535800" cy="7119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Arrow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1000"/>
          </a:p>
        </p:txBody>
      </p:sp>
      <p:sp>
        <p:nvSpPr>
          <p:cNvPr id="510" name="Google Shape;510;p90"/>
          <p:cNvSpPr/>
          <p:nvPr/>
        </p:nvSpPr>
        <p:spPr>
          <a:xfrm>
            <a:off x="1437468" y="5186649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11" name="Google Shape;511;p90"/>
          <p:cNvSpPr/>
          <p:nvPr/>
        </p:nvSpPr>
        <p:spPr>
          <a:xfrm>
            <a:off x="1848172" y="5186648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 sz="1200"/>
          </a:p>
        </p:txBody>
      </p:sp>
      <p:cxnSp>
        <p:nvCxnSpPr>
          <p:cNvPr id="512" name="Google Shape;512;p90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fmla="val -1332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3" name="Google Shape;513;p90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fmla="val -1660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4" name="Google Shape;514;p90"/>
          <p:cNvCxnSpPr/>
          <p:nvPr/>
        </p:nvCxnSpPr>
        <p:spPr>
          <a:xfrm flipH="1">
            <a:off x="2633702" y="4602098"/>
            <a:ext cx="3767100" cy="1078500"/>
          </a:xfrm>
          <a:prstGeom prst="bentConnector3">
            <a:avLst>
              <a:gd fmla="val -605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5" name="Google Shape;515;p90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6" name="Google Shape;516;p90"/>
          <p:cNvSpPr txBox="1"/>
          <p:nvPr/>
        </p:nvSpPr>
        <p:spPr>
          <a:xfrm>
            <a:off x="6400801" y="4919897"/>
            <a:ext cx="20925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lang="en-US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50-1</a:t>
            </a: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90"/>
          <p:cNvSpPr txBox="1"/>
          <p:nvPr/>
        </p:nvSpPr>
        <p:spPr>
          <a:xfrm>
            <a:off x="490976" y="485083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RAPIDS</a:t>
            </a:r>
            <a:endParaRPr/>
          </a:p>
        </p:txBody>
      </p:sp>
      <p:sp>
        <p:nvSpPr>
          <p:cNvPr id="518" name="Google Shape;518;p90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90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520" name="Google Shape;520;p90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  <p:sp>
        <p:nvSpPr>
          <p:cNvPr id="521" name="Google Shape;521;p90"/>
          <p:cNvSpPr/>
          <p:nvPr/>
        </p:nvSpPr>
        <p:spPr>
          <a:xfrm>
            <a:off x="316498" y="1600788"/>
            <a:ext cx="10656300" cy="3313500"/>
          </a:xfrm>
          <a:prstGeom prst="rect">
            <a:avLst/>
          </a:prstGeom>
          <a:solidFill>
            <a:srgbClr val="FFFFFF">
              <a:alpha val="4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p90"/>
          <p:cNvSpPr/>
          <p:nvPr/>
        </p:nvSpPr>
        <p:spPr>
          <a:xfrm>
            <a:off x="1026764" y="5186649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53"/>
          <p:cNvSpPr txBox="1"/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388" name="Google Shape;1388;p153"/>
          <p:cNvSpPr txBox="1"/>
          <p:nvPr>
            <p:ph idx="2" type="body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New, improved, and easier to use</a:t>
            </a:r>
            <a:endParaRPr/>
          </a:p>
        </p:txBody>
      </p:sp>
      <p:pic>
        <p:nvPicPr>
          <p:cNvPr id="1389" name="Google Shape;1389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935" y="1021080"/>
            <a:ext cx="672493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53"/>
          <p:cNvSpPr txBox="1"/>
          <p:nvPr/>
        </p:nvSpPr>
        <p:spPr>
          <a:xfrm>
            <a:off x="451231" y="5343334"/>
            <a:ext cx="3260829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5" name="Google Shape;1395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786" y="1034583"/>
            <a:ext cx="6724930" cy="515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54"/>
          <p:cNvSpPr txBox="1"/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397" name="Google Shape;1397;p154"/>
          <p:cNvSpPr txBox="1"/>
          <p:nvPr>
            <p:ph idx="2" type="body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Easier than ever to get started with cuDF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3" name="Google Shape;1403;p155"/>
          <p:cNvCxnSpPr/>
          <p:nvPr/>
        </p:nvCxnSpPr>
        <p:spPr>
          <a:xfrm>
            <a:off x="5486400" y="1838423"/>
            <a:ext cx="0" cy="36768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4" name="Google Shape;1404;p155"/>
          <p:cNvSpPr/>
          <p:nvPr/>
        </p:nvSpPr>
        <p:spPr>
          <a:xfrm>
            <a:off x="5490485" y="3812415"/>
            <a:ext cx="548231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https://ngc.nvidia.com/registry/nvidia-rapidsai-rapidsai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4309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https://hub.docker.com/r/rapidsai/rapidsai/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05" name="Google Shape;1405;p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1303" y="1838423"/>
            <a:ext cx="1553498" cy="15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09703" y="1580917"/>
            <a:ext cx="1811004" cy="181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3626" y="19882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347" y="1988200"/>
            <a:ext cx="1271257" cy="125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55"/>
          <p:cNvSpPr/>
          <p:nvPr/>
        </p:nvSpPr>
        <p:spPr>
          <a:xfrm>
            <a:off x="6128" y="3812414"/>
            <a:ext cx="55519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https://github.com/rapidsai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4309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https://anaconda.org/rapidsai/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0" name="Google Shape;1410;p15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1411" name="Google Shape;1411;p155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How do I get the software?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Trebuchet MS"/>
              <a:buNone/>
            </a:pPr>
            <a:br>
              <a:rPr b="1" lang="en-US" u="sng">
                <a:solidFill>
                  <a:schemeClr val="hlink"/>
                </a:solidFill>
                <a:hlinkClick r:id="rId11"/>
              </a:rPr>
            </a:b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5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Movement</a:t>
            </a:r>
            <a:endParaRPr/>
          </a:p>
        </p:txBody>
      </p:sp>
      <p:sp>
        <p:nvSpPr>
          <p:cNvPr id="1417" name="Google Shape;1417;p15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Everyone can help!</a:t>
            </a:r>
            <a:endParaRPr/>
          </a:p>
        </p:txBody>
      </p:sp>
      <p:sp>
        <p:nvSpPr>
          <p:cNvPr id="1418" name="Google Shape;1418;p156"/>
          <p:cNvSpPr txBox="1"/>
          <p:nvPr/>
        </p:nvSpPr>
        <p:spPr>
          <a:xfrm>
            <a:off x="0" y="5547184"/>
            <a:ext cx="10972800" cy="34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Integrations, feedback, documentation support, pull requests, new issues, or code donations welcomed!</a:t>
            </a:r>
            <a:endParaRPr/>
          </a:p>
        </p:txBody>
      </p:sp>
      <p:pic>
        <p:nvPicPr>
          <p:cNvPr id="1419" name="Google Shape;1419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33" y="1699040"/>
            <a:ext cx="2005495" cy="200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56"/>
          <p:cNvSpPr txBox="1"/>
          <p:nvPr/>
        </p:nvSpPr>
        <p:spPr>
          <a:xfrm>
            <a:off x="-326570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ARROW</a:t>
            </a:r>
            <a:endParaRPr/>
          </a:p>
        </p:txBody>
      </p:sp>
      <p:sp>
        <p:nvSpPr>
          <p:cNvPr id="1421" name="Google Shape;1421;p156"/>
          <p:cNvSpPr txBox="1"/>
          <p:nvPr/>
        </p:nvSpPr>
        <p:spPr>
          <a:xfrm>
            <a:off x="7824296" y="3820891"/>
            <a:ext cx="3260035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Open Analytics Initiative</a:t>
            </a:r>
            <a:endParaRPr/>
          </a:p>
        </p:txBody>
      </p:sp>
      <p:sp>
        <p:nvSpPr>
          <p:cNvPr id="1422" name="Google Shape;1422;p156"/>
          <p:cNvSpPr/>
          <p:nvPr/>
        </p:nvSpPr>
        <p:spPr>
          <a:xfrm>
            <a:off x="-58530" y="449937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https://arrow.apache.org/</a:t>
            </a:r>
            <a:endParaRPr/>
          </a:p>
        </p:txBody>
      </p:sp>
      <p:sp>
        <p:nvSpPr>
          <p:cNvPr id="1423" name="Google Shape;1423;p156"/>
          <p:cNvSpPr/>
          <p:nvPr/>
        </p:nvSpPr>
        <p:spPr>
          <a:xfrm>
            <a:off x="348631" y="4922500"/>
            <a:ext cx="19094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@ApacheArrow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156"/>
          <p:cNvSpPr/>
          <p:nvPr/>
        </p:nvSpPr>
        <p:spPr>
          <a:xfrm>
            <a:off x="7893631" y="4499371"/>
            <a:ext cx="3121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http://gpuopenanalytics.com/</a:t>
            </a:r>
            <a:endParaRPr/>
          </a:p>
        </p:txBody>
      </p:sp>
      <p:sp>
        <p:nvSpPr>
          <p:cNvPr id="1425" name="Google Shape;1425;p156"/>
          <p:cNvSpPr/>
          <p:nvPr/>
        </p:nvSpPr>
        <p:spPr>
          <a:xfrm>
            <a:off x="8794519" y="4922500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@GPUOAI</a:t>
            </a:r>
            <a:endParaRPr/>
          </a:p>
        </p:txBody>
      </p:sp>
      <p:pic>
        <p:nvPicPr>
          <p:cNvPr id="1426" name="Google Shape;1426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7289" y="1910482"/>
            <a:ext cx="1794053" cy="17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8787" y="1971033"/>
            <a:ext cx="1683149" cy="16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156"/>
          <p:cNvSpPr txBox="1"/>
          <p:nvPr/>
        </p:nvSpPr>
        <p:spPr>
          <a:xfrm>
            <a:off x="2480413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RAPIDS</a:t>
            </a:r>
            <a:endParaRPr/>
          </a:p>
        </p:txBody>
      </p:sp>
      <p:sp>
        <p:nvSpPr>
          <p:cNvPr id="1429" name="Google Shape;1429;p156"/>
          <p:cNvSpPr/>
          <p:nvPr/>
        </p:nvSpPr>
        <p:spPr>
          <a:xfrm>
            <a:off x="3235762" y="4499371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https://rapids.ai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56"/>
          <p:cNvSpPr/>
          <p:nvPr/>
        </p:nvSpPr>
        <p:spPr>
          <a:xfrm>
            <a:off x="3354384" y="4922500"/>
            <a:ext cx="15119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@RAPIDSAI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156"/>
          <p:cNvSpPr txBox="1"/>
          <p:nvPr/>
        </p:nvSpPr>
        <p:spPr>
          <a:xfrm>
            <a:off x="4921562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432" name="Google Shape;1432;p156"/>
          <p:cNvSpPr/>
          <p:nvPr/>
        </p:nvSpPr>
        <p:spPr>
          <a:xfrm>
            <a:off x="5571807" y="449463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https://dask.org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56"/>
          <p:cNvSpPr/>
          <p:nvPr/>
        </p:nvSpPr>
        <p:spPr>
          <a:xfrm>
            <a:off x="5808427" y="4922500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@Dask_dev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4" name="Google Shape;1434;p1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4457" y="1910482"/>
            <a:ext cx="1754243" cy="181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57"/>
          <p:cNvSpPr txBox="1"/>
          <p:nvPr/>
        </p:nvSpPr>
        <p:spPr>
          <a:xfrm>
            <a:off x="481661" y="1109758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/>
          </a:p>
        </p:txBody>
      </p:sp>
      <p:sp>
        <p:nvSpPr>
          <p:cNvPr id="1441" name="Google Shape;1441;p157"/>
          <p:cNvSpPr txBox="1"/>
          <p:nvPr/>
        </p:nvSpPr>
        <p:spPr>
          <a:xfrm>
            <a:off x="481661" y="2250141"/>
            <a:ext cx="95262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 Patterson			@datametrician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joshuap@nvidia.com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42" name="Google Shape;1442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6510" y="2822162"/>
            <a:ext cx="905353" cy="73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pic>
        <p:nvPicPr>
          <p:cNvPr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96" y="1697146"/>
            <a:ext cx="3402600" cy="2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6169" y="1692697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1"/>
          <p:cNvSpPr txBox="1"/>
          <p:nvPr/>
        </p:nvSpPr>
        <p:spPr>
          <a:xfrm>
            <a:off x="1204131" y="13851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31" name="Google Shape;531;p91"/>
          <p:cNvSpPr txBox="1"/>
          <p:nvPr/>
        </p:nvSpPr>
        <p:spPr>
          <a:xfrm>
            <a:off x="4758099" y="15513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cuML - XGBoost</a:t>
            </a:r>
            <a:endParaRPr b="1"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91"/>
          <p:cNvSpPr txBox="1"/>
          <p:nvPr/>
        </p:nvSpPr>
        <p:spPr>
          <a:xfrm>
            <a:off x="2671743" y="42680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33" name="Google Shape;533;p91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34" name="Google Shape;534;p91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35" name="Google Shape;535;p91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36" name="Google Shape;536;p91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" name="Google Shape;537;p91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38" name="Google Shape;538;p91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39" name="Google Shape;539;p91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p91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41" name="Google Shape;541;p91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91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43" name="Google Shape;543;p91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cap="flat" cmpd="sng" w="9525">
            <a:solidFill>
              <a:srgbClr val="868686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44" name="Google Shape;544;p91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45" name="Google Shape;545;p91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46" name="Google Shape;546;p91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47" name="Google Shape;547;p91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48" name="Google Shape;548;p91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49" name="Google Shape;549;p91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50" name="Google Shape;550;p91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51" name="Google Shape;551;p91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52" name="Google Shape;552;p91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53" name="Google Shape;553;p91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pic>
        <p:nvPicPr>
          <p:cNvPr id="554" name="Google Shape;554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943" y="1697146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1"/>
          <p:cNvSpPr txBox="1"/>
          <p:nvPr/>
        </p:nvSpPr>
        <p:spPr>
          <a:xfrm>
            <a:off x="10149081" y="1880663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8762</a:t>
            </a:r>
            <a:endParaRPr/>
          </a:p>
        </p:txBody>
      </p:sp>
      <p:sp>
        <p:nvSpPr>
          <p:cNvPr id="556" name="Google Shape;556;p91"/>
          <p:cNvSpPr txBox="1"/>
          <p:nvPr/>
        </p:nvSpPr>
        <p:spPr>
          <a:xfrm>
            <a:off x="9611138" y="222078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6148</a:t>
            </a:r>
            <a:endParaRPr/>
          </a:p>
        </p:txBody>
      </p:sp>
      <p:sp>
        <p:nvSpPr>
          <p:cNvPr id="557" name="Google Shape;557;p91"/>
          <p:cNvSpPr txBox="1"/>
          <p:nvPr/>
        </p:nvSpPr>
        <p:spPr>
          <a:xfrm>
            <a:off x="9157168" y="2566159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3925</a:t>
            </a:r>
            <a:endParaRPr/>
          </a:p>
        </p:txBody>
      </p:sp>
      <p:sp>
        <p:nvSpPr>
          <p:cNvPr id="558" name="Google Shape;558;p91"/>
          <p:cNvSpPr txBox="1"/>
          <p:nvPr/>
        </p:nvSpPr>
        <p:spPr>
          <a:xfrm>
            <a:off x="9025657" y="291425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3221</a:t>
            </a:r>
            <a:endParaRPr/>
          </a:p>
        </p:txBody>
      </p:sp>
      <p:sp>
        <p:nvSpPr>
          <p:cNvPr id="559" name="Google Shape;559;p91"/>
          <p:cNvSpPr txBox="1"/>
          <p:nvPr/>
        </p:nvSpPr>
        <p:spPr>
          <a:xfrm>
            <a:off x="8418535" y="3263897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</a:t>
            </a:r>
            <a:endParaRPr/>
          </a:p>
        </p:txBody>
      </p:sp>
      <p:sp>
        <p:nvSpPr>
          <p:cNvPr id="560" name="Google Shape;560;p91"/>
          <p:cNvSpPr txBox="1"/>
          <p:nvPr/>
        </p:nvSpPr>
        <p:spPr>
          <a:xfrm>
            <a:off x="8394311" y="3585639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213</a:t>
            </a:r>
            <a:endParaRPr/>
          </a:p>
        </p:txBody>
      </p:sp>
      <p:sp>
        <p:nvSpPr>
          <p:cNvPr id="561" name="Google Shape;561;p91"/>
          <p:cNvSpPr txBox="1"/>
          <p:nvPr/>
        </p:nvSpPr>
        <p:spPr>
          <a:xfrm>
            <a:off x="8313590" y="15513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2"/>
          <p:cNvSpPr txBox="1"/>
          <p:nvPr>
            <p:ph type="title"/>
          </p:nvPr>
        </p:nvSpPr>
        <p:spPr>
          <a:xfrm>
            <a:off x="499948" y="522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Speed, UX, and Iteration</a:t>
            </a:r>
            <a:endParaRPr/>
          </a:p>
        </p:txBody>
      </p:sp>
      <p:sp>
        <p:nvSpPr>
          <p:cNvPr id="568" name="Google Shape;568;p92"/>
          <p:cNvSpPr txBox="1"/>
          <p:nvPr/>
        </p:nvSpPr>
        <p:spPr>
          <a:xfrm>
            <a:off x="499950" y="1113427"/>
            <a:ext cx="9976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 Way to Win at Data Science</a:t>
            </a:r>
            <a:endParaRPr sz="2000"/>
          </a:p>
        </p:txBody>
      </p:sp>
      <p:pic>
        <p:nvPicPr>
          <p:cNvPr id="569" name="Google Shape;56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00" y="1708799"/>
            <a:ext cx="2604162" cy="3599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0" name="Google Shape;570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637" y="1708800"/>
            <a:ext cx="3338775" cy="376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1" name="Google Shape;571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6052" y="5244535"/>
            <a:ext cx="1360525" cy="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2186" y="1708796"/>
            <a:ext cx="3377040" cy="33322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